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3" r:id="rId44"/>
  </p:sldIdLst>
  <p:sldSz cx="18288000" cy="10287000"/>
  <p:notesSz cx="6858000" cy="9144000"/>
  <p:embeddedFontLst>
    <p:embeddedFont>
      <p:font typeface="Times New Roman Bold" panose="02030802070405020303"/>
      <p:bold r:id="rId48"/>
    </p:embeddedFont>
    <p:embeddedFont>
      <p:font typeface="Calibri (MS)" panose="020F0502020204030204"/>
      <p:regular r:id="rId49"/>
    </p:embeddedFont>
    <p:embeddedFont>
      <p:font typeface="Calibri" panose="020F0502020204030204" charset="0"/>
      <p:regular r:id="rId50"/>
      <p:bold r:id="rId51"/>
      <p:italic r:id="rId52"/>
      <p:boldItalic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3" Type="http://schemas.openxmlformats.org/officeDocument/2006/relationships/font" Target="fonts/font6.fntdata"/><Relationship Id="rId52" Type="http://schemas.openxmlformats.org/officeDocument/2006/relationships/font" Target="fonts/font5.fntdata"/><Relationship Id="rId51" Type="http://schemas.openxmlformats.org/officeDocument/2006/relationships/font" Target="fonts/font4.fntdata"/><Relationship Id="rId50" Type="http://schemas.openxmlformats.org/officeDocument/2006/relationships/font" Target="fonts/font3.fntdata"/><Relationship Id="rId5" Type="http://schemas.openxmlformats.org/officeDocument/2006/relationships/slide" Target="slides/slide3.xml"/><Relationship Id="rId49" Type="http://schemas.openxmlformats.org/officeDocument/2006/relationships/font" Target="fonts/font2.fntdata"/><Relationship Id="rId48" Type="http://schemas.openxmlformats.org/officeDocument/2006/relationships/font" Target="fonts/font1.fntdata"/><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652453" cy="9986844"/>
          </a:xfrm>
          <a:custGeom>
            <a:avLst/>
            <a:gdLst/>
            <a:ahLst/>
            <a:cxnLst/>
            <a:rect l="l" t="t" r="r" b="b"/>
            <a:pathLst>
              <a:path w="18652453" h="9986844">
                <a:moveTo>
                  <a:pt x="0" y="0"/>
                </a:moveTo>
                <a:lnTo>
                  <a:pt x="18652453" y="0"/>
                </a:lnTo>
                <a:lnTo>
                  <a:pt x="18652453" y="9986844"/>
                </a:lnTo>
                <a:lnTo>
                  <a:pt x="0" y="9986844"/>
                </a:lnTo>
                <a:lnTo>
                  <a:pt x="0" y="0"/>
                </a:lnTo>
                <a:close/>
              </a:path>
            </a:pathLst>
          </a:custGeom>
          <a:blipFill>
            <a:blip r:embed="rId2">
              <a:alphaModFix amt="46000"/>
            </a:blip>
            <a:stretch>
              <a:fillRect t="-3595" r="-1130" b="-3595"/>
            </a:stretch>
          </a:blipFill>
        </p:spPr>
      </p:sp>
      <p:sp>
        <p:nvSpPr>
          <p:cNvPr id="6" name="TextBox 6"/>
          <p:cNvSpPr txBox="1"/>
          <p:nvPr/>
        </p:nvSpPr>
        <p:spPr>
          <a:xfrm>
            <a:off x="0" y="876300"/>
            <a:ext cx="18288000" cy="1389381"/>
          </a:xfrm>
          <a:prstGeom prst="rect">
            <a:avLst/>
          </a:prstGeom>
        </p:spPr>
        <p:txBody>
          <a:bodyPr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SUSTAINABLE ENERGY SOLUTIONS: PREDICTING RESIDENTIAL ELECTRICITY CONSUMPTION USING DEEP LEARNING TECHNIQUES</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7" name="TextBox 7"/>
          <p:cNvSpPr txBox="1"/>
          <p:nvPr/>
        </p:nvSpPr>
        <p:spPr>
          <a:xfrm>
            <a:off x="7114778" y="2422675"/>
            <a:ext cx="4058444" cy="588011"/>
          </a:xfrm>
          <a:prstGeom prst="rect">
            <a:avLst/>
          </a:prstGeom>
        </p:spPr>
        <p:txBody>
          <a:bodyPr lIns="0" tIns="0" rIns="0" bIns="0" rtlCol="0" anchor="t">
            <a:spAutoFit/>
          </a:bodyPr>
          <a:lstStyle/>
          <a:p>
            <a:pPr algn="ctr">
              <a:lnSpc>
                <a:spcPts val="4340"/>
              </a:lnSpc>
              <a:spcBef>
                <a:spcPct val="0"/>
              </a:spcBef>
            </a:pPr>
            <a:r>
              <a:rPr lang="en-US" sz="3100">
                <a:solidFill>
                  <a:srgbClr val="000000"/>
                </a:solidFill>
                <a:latin typeface="Times New Roman" panose="02020603050405020304"/>
                <a:ea typeface="Times New Roman" panose="02020603050405020304"/>
                <a:cs typeface="Times New Roman" panose="02020603050405020304"/>
                <a:sym typeface="Times New Roman" panose="02020603050405020304"/>
              </a:rPr>
              <a:t> PROJECT BATCH: B3</a:t>
            </a:r>
            <a:endParaRPr lang="en-US" sz="31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 name="Freeform 8"/>
          <p:cNvSpPr/>
          <p:nvPr/>
        </p:nvSpPr>
        <p:spPr>
          <a:xfrm>
            <a:off x="7886700" y="3286911"/>
            <a:ext cx="2514600" cy="2557462"/>
          </a:xfrm>
          <a:custGeom>
            <a:avLst/>
            <a:gdLst/>
            <a:ahLst/>
            <a:cxnLst/>
            <a:rect l="l" t="t" r="r" b="b"/>
            <a:pathLst>
              <a:path w="2514600" h="2557462">
                <a:moveTo>
                  <a:pt x="0" y="0"/>
                </a:moveTo>
                <a:lnTo>
                  <a:pt x="2514600" y="0"/>
                </a:lnTo>
                <a:lnTo>
                  <a:pt x="2514600" y="2557463"/>
                </a:lnTo>
                <a:lnTo>
                  <a:pt x="0" y="2557463"/>
                </a:lnTo>
                <a:lnTo>
                  <a:pt x="0" y="0"/>
                </a:lnTo>
                <a:close/>
              </a:path>
            </a:pathLst>
          </a:custGeom>
          <a:blipFill>
            <a:blip r:embed="rId3"/>
            <a:stretch>
              <a:fillRect/>
            </a:stretch>
          </a:blipFill>
        </p:spPr>
      </p:sp>
      <p:grpSp>
        <p:nvGrpSpPr>
          <p:cNvPr id="9" name="Group 9"/>
          <p:cNvGrpSpPr/>
          <p:nvPr/>
        </p:nvGrpSpPr>
        <p:grpSpPr>
          <a:xfrm rot="0">
            <a:off x="662538" y="3524639"/>
            <a:ext cx="5898356" cy="3160908"/>
            <a:chOff x="0" y="0"/>
            <a:chExt cx="7864474" cy="4214544"/>
          </a:xfrm>
        </p:grpSpPr>
        <p:sp>
          <p:nvSpPr>
            <p:cNvPr id="10" name="Freeform 10"/>
            <p:cNvSpPr/>
            <p:nvPr/>
          </p:nvSpPr>
          <p:spPr>
            <a:xfrm>
              <a:off x="0" y="0"/>
              <a:ext cx="7864474" cy="4214544"/>
            </a:xfrm>
            <a:custGeom>
              <a:avLst/>
              <a:gdLst/>
              <a:ahLst/>
              <a:cxnLst/>
              <a:rect l="l" t="t" r="r" b="b"/>
              <a:pathLst>
                <a:path w="7864474" h="4214544">
                  <a:moveTo>
                    <a:pt x="0" y="0"/>
                  </a:moveTo>
                  <a:lnTo>
                    <a:pt x="7864474" y="0"/>
                  </a:lnTo>
                  <a:lnTo>
                    <a:pt x="7864474" y="4214544"/>
                  </a:lnTo>
                  <a:lnTo>
                    <a:pt x="0" y="4214544"/>
                  </a:lnTo>
                  <a:close/>
                </a:path>
              </a:pathLst>
            </a:custGeom>
            <a:solidFill>
              <a:srgbClr val="000000">
                <a:alpha val="0"/>
              </a:srgbClr>
            </a:solidFill>
          </p:spPr>
        </p:sp>
        <p:sp>
          <p:nvSpPr>
            <p:cNvPr id="11" name="TextBox 11"/>
            <p:cNvSpPr txBox="1"/>
            <p:nvPr/>
          </p:nvSpPr>
          <p:spPr>
            <a:xfrm>
              <a:off x="0" y="-28575"/>
              <a:ext cx="7864474" cy="4243119"/>
            </a:xfrm>
            <a:prstGeom prst="rect">
              <a:avLst/>
            </a:prstGeom>
          </p:spPr>
          <p:txBody>
            <a:bodyPr lIns="0" tIns="0" rIns="0" bIns="0" rtlCol="0" anchor="t"/>
            <a:lstStyle/>
            <a:p>
              <a:pPr algn="just">
                <a:lnSpc>
                  <a:spcPts val="3240"/>
                </a:lnSpc>
              </a:pPr>
              <a:r>
                <a:rPr lang="en-US" sz="300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US" sz="3000" b="1" u="sng">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PROJECT MEMBERS:</a:t>
              </a:r>
              <a:endParaRPr lang="en-US" sz="3000" b="1" u="sng">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just">
                <a:lnSpc>
                  <a:spcPts val="3240"/>
                </a:lnSpc>
              </a:pPr>
            </a:p>
            <a:p>
              <a:pPr algn="just">
                <a:lnSpc>
                  <a:spcPts val="3240"/>
                </a:lnSpc>
              </a:pPr>
              <a:r>
                <a:rPr lang="en-US" sz="3000">
                  <a:solidFill>
                    <a:srgbClr val="000000"/>
                  </a:solidFill>
                  <a:latin typeface="Times New Roman" panose="02020603050405020304"/>
                  <a:ea typeface="Times New Roman" panose="02020603050405020304"/>
                  <a:cs typeface="Times New Roman" panose="02020603050405020304"/>
                  <a:sym typeface="Times New Roman" panose="02020603050405020304"/>
                </a:rPr>
                <a:t>M. Esha Thaniya (21JG1A4227)</a:t>
              </a:r>
              <a:endParaRPr lang="en-US" sz="3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3240"/>
                </a:lnSpc>
              </a:pPr>
              <a:r>
                <a:rPr lang="en-US" sz="3000">
                  <a:solidFill>
                    <a:srgbClr val="000000"/>
                  </a:solidFill>
                  <a:latin typeface="Times New Roman" panose="02020603050405020304"/>
                  <a:ea typeface="Times New Roman" panose="02020603050405020304"/>
                  <a:cs typeface="Times New Roman" panose="02020603050405020304"/>
                  <a:sym typeface="Times New Roman" panose="02020603050405020304"/>
                </a:rPr>
                <a:t>T. Durga Prasanna (21JG1A4257)</a:t>
              </a:r>
              <a:endParaRPr lang="en-US" sz="3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3240"/>
                </a:lnSpc>
              </a:pPr>
              <a:r>
                <a:rPr lang="en-US" sz="3000">
                  <a:solidFill>
                    <a:srgbClr val="000000"/>
                  </a:solidFill>
                  <a:latin typeface="Times New Roman" panose="02020603050405020304"/>
                  <a:ea typeface="Times New Roman" panose="02020603050405020304"/>
                  <a:cs typeface="Times New Roman" panose="02020603050405020304"/>
                  <a:sym typeface="Times New Roman" panose="02020603050405020304"/>
                </a:rPr>
                <a:t>P. Susmitha (21JG1A4244)</a:t>
              </a:r>
              <a:endParaRPr lang="en-US" sz="3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3240"/>
                </a:lnSpc>
              </a:pPr>
              <a:r>
                <a:rPr lang="en-US" sz="3000">
                  <a:solidFill>
                    <a:srgbClr val="000000"/>
                  </a:solidFill>
                  <a:latin typeface="Times New Roman" panose="02020603050405020304"/>
                  <a:ea typeface="Times New Roman" panose="02020603050405020304"/>
                  <a:cs typeface="Times New Roman" panose="02020603050405020304"/>
                  <a:sym typeface="Times New Roman" panose="02020603050405020304"/>
                </a:rPr>
                <a:t>N. Jayavardhini (20JG1A4233)</a:t>
              </a:r>
              <a:endParaRPr lang="en-US" sz="3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Group 12"/>
          <p:cNvGrpSpPr/>
          <p:nvPr/>
        </p:nvGrpSpPr>
        <p:grpSpPr>
          <a:xfrm rot="0">
            <a:off x="10631344" y="2265681"/>
            <a:ext cx="7222623" cy="3386726"/>
            <a:chOff x="0" y="0"/>
            <a:chExt cx="9630164" cy="4515635"/>
          </a:xfrm>
        </p:grpSpPr>
        <p:sp>
          <p:nvSpPr>
            <p:cNvPr id="13" name="Freeform 13"/>
            <p:cNvSpPr/>
            <p:nvPr/>
          </p:nvSpPr>
          <p:spPr>
            <a:xfrm>
              <a:off x="0" y="0"/>
              <a:ext cx="9630164" cy="4515635"/>
            </a:xfrm>
            <a:custGeom>
              <a:avLst/>
              <a:gdLst/>
              <a:ahLst/>
              <a:cxnLst/>
              <a:rect l="l" t="t" r="r" b="b"/>
              <a:pathLst>
                <a:path w="9630164" h="4515635">
                  <a:moveTo>
                    <a:pt x="0" y="0"/>
                  </a:moveTo>
                  <a:lnTo>
                    <a:pt x="9630164" y="0"/>
                  </a:lnTo>
                  <a:lnTo>
                    <a:pt x="9630164" y="4515635"/>
                  </a:lnTo>
                  <a:lnTo>
                    <a:pt x="0" y="4515635"/>
                  </a:lnTo>
                  <a:close/>
                </a:path>
              </a:pathLst>
            </a:custGeom>
            <a:solidFill>
              <a:srgbClr val="000000">
                <a:alpha val="0"/>
              </a:srgbClr>
            </a:solidFill>
          </p:spPr>
        </p:sp>
        <p:sp>
          <p:nvSpPr>
            <p:cNvPr id="14" name="TextBox 14"/>
            <p:cNvSpPr txBox="1"/>
            <p:nvPr/>
          </p:nvSpPr>
          <p:spPr>
            <a:xfrm>
              <a:off x="0" y="-9525"/>
              <a:ext cx="9630164" cy="4525160"/>
            </a:xfrm>
            <a:prstGeom prst="rect">
              <a:avLst/>
            </a:prstGeom>
          </p:spPr>
          <p:txBody>
            <a:bodyPr lIns="0" tIns="0" rIns="0" bIns="0" rtlCol="0" anchor="t"/>
            <a:lstStyle/>
            <a:p>
              <a:pPr algn="ctr">
                <a:lnSpc>
                  <a:spcPts val="730"/>
                </a:lnSpc>
              </a:pPr>
              <a:r>
                <a:rPr lang="en-US" sz="675">
                  <a:solidFill>
                    <a:srgbClr val="000000"/>
                  </a:solidFill>
                  <a:latin typeface="Calibri (MS)" panose="020F0502020204030204"/>
                  <a:ea typeface="Calibri (MS)" panose="020F0502020204030204"/>
                  <a:cs typeface="Calibri (MS)" panose="020F0502020204030204"/>
                  <a:sym typeface="Calibri (MS)" panose="020F0502020204030204"/>
                </a:rPr>
                <a:t>	</a:t>
              </a:r>
              <a:endParaRPr lang="en-US" sz="675">
                <a:solidFill>
                  <a:srgbClr val="000000"/>
                </a:solidFill>
                <a:latin typeface="Calibri (MS)" panose="020F0502020204030204"/>
                <a:ea typeface="Calibri (MS)" panose="020F0502020204030204"/>
                <a:cs typeface="Calibri (MS)" panose="020F0502020204030204"/>
                <a:sym typeface="Calibri (MS)" panose="020F0502020204030204"/>
              </a:endParaRPr>
            </a:p>
            <a:p>
              <a:pPr algn="ctr">
                <a:lnSpc>
                  <a:spcPts val="2490"/>
                </a:lnSpc>
              </a:pPr>
            </a:p>
            <a:p>
              <a:pPr algn="ctr">
                <a:lnSpc>
                  <a:spcPts val="2490"/>
                </a:lnSpc>
              </a:pPr>
            </a:p>
            <a:p>
              <a:pPr algn="ctr">
                <a:lnSpc>
                  <a:spcPts val="2490"/>
                </a:lnSpc>
              </a:pPr>
            </a:p>
            <a:p>
              <a:pPr algn="ctr">
                <a:lnSpc>
                  <a:spcPts val="2490"/>
                </a:lnSpc>
              </a:pPr>
            </a:p>
            <a:p>
              <a:pPr algn="ctr">
                <a:lnSpc>
                  <a:spcPts val="2915"/>
                </a:lnSpc>
              </a:pPr>
              <a:r>
                <a:rPr lang="en-US" sz="2700" b="1" u="sng">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PROJECT GUIDE:</a:t>
              </a:r>
              <a:endParaRPr lang="en-US" sz="2700" b="1" u="sng">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ctr">
                <a:lnSpc>
                  <a:spcPts val="2915"/>
                </a:lnSpc>
              </a:pPr>
            </a:p>
            <a:p>
              <a:pPr algn="ctr">
                <a:lnSpc>
                  <a:spcPts val="2915"/>
                </a:lnSpc>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Guided by   </a:t>
              </a:r>
              <a:r>
                <a:rPr lang="en-US" sz="27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Mr. K. PURUSHOTAM NAIDU</a:t>
              </a:r>
              <a:endParaRPr lang="en-US" sz="27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ctr">
                <a:lnSpc>
                  <a:spcPts val="2915"/>
                </a:lnSpc>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  Associate Professor., Department of </a:t>
              </a:r>
              <a:endPar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ctr">
                <a:lnSpc>
                  <a:spcPts val="2915"/>
                </a:lnSpc>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CSE-AIML, GVPCEW</a:t>
              </a:r>
              <a:endPar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ctr">
                <a:lnSpc>
                  <a:spcPts val="810"/>
                </a:lnSpc>
              </a:pPr>
            </a:p>
            <a:p>
              <a:pPr algn="ctr">
                <a:lnSpc>
                  <a:spcPts val="810"/>
                </a:lnSpc>
              </a:pPr>
              <a:r>
                <a:rPr lang="en-US" sz="75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endParaRPr lang="en-US" sz="75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5" name="Group 15"/>
          <p:cNvGrpSpPr/>
          <p:nvPr/>
        </p:nvGrpSpPr>
        <p:grpSpPr>
          <a:xfrm rot="0">
            <a:off x="905966" y="6685547"/>
            <a:ext cx="16476067" cy="4112181"/>
            <a:chOff x="0" y="0"/>
            <a:chExt cx="21968090" cy="5482908"/>
          </a:xfrm>
        </p:grpSpPr>
        <p:sp>
          <p:nvSpPr>
            <p:cNvPr id="16" name="Freeform 16"/>
            <p:cNvSpPr/>
            <p:nvPr/>
          </p:nvSpPr>
          <p:spPr>
            <a:xfrm>
              <a:off x="0" y="0"/>
              <a:ext cx="21968090" cy="5482908"/>
            </a:xfrm>
            <a:custGeom>
              <a:avLst/>
              <a:gdLst/>
              <a:ahLst/>
              <a:cxnLst/>
              <a:rect l="l" t="t" r="r" b="b"/>
              <a:pathLst>
                <a:path w="21968090" h="5482908">
                  <a:moveTo>
                    <a:pt x="0" y="0"/>
                  </a:moveTo>
                  <a:lnTo>
                    <a:pt x="21968090" y="0"/>
                  </a:lnTo>
                  <a:lnTo>
                    <a:pt x="21968090" y="5482908"/>
                  </a:lnTo>
                  <a:lnTo>
                    <a:pt x="0" y="5482908"/>
                  </a:lnTo>
                  <a:close/>
                </a:path>
              </a:pathLst>
            </a:custGeom>
            <a:solidFill>
              <a:srgbClr val="000000">
                <a:alpha val="0"/>
              </a:srgbClr>
            </a:solidFill>
          </p:spPr>
        </p:sp>
        <p:sp>
          <p:nvSpPr>
            <p:cNvPr id="17" name="TextBox 17"/>
            <p:cNvSpPr txBox="1"/>
            <p:nvPr/>
          </p:nvSpPr>
          <p:spPr>
            <a:xfrm>
              <a:off x="0" y="-57150"/>
              <a:ext cx="21968090" cy="5540058"/>
            </a:xfrm>
            <a:prstGeom prst="rect">
              <a:avLst/>
            </a:prstGeom>
          </p:spPr>
          <p:txBody>
            <a:bodyPr lIns="0" tIns="0" rIns="0" bIns="0" rtlCol="0" anchor="t"/>
            <a:lstStyle/>
            <a:p>
              <a:pPr algn="ctr">
                <a:lnSpc>
                  <a:spcPts val="3240"/>
                </a:lnSpc>
              </a:pPr>
              <a:r>
                <a:rPr lang="en-US" sz="27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Department of Computer Science and Engineering</a:t>
              </a:r>
              <a:endParaRPr lang="en-US" sz="27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ctr">
                <a:lnSpc>
                  <a:spcPts val="3600"/>
                </a:lnSpc>
              </a:pPr>
              <a:r>
                <a:rPr lang="en-US" sz="3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GAYATRI VIDYA PARISHAD COLLEGE OF ENGINEERING FOR WOMEN</a:t>
              </a:r>
              <a:endParaRPr lang="en-US" sz="3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ctr">
                <a:lnSpc>
                  <a:spcPts val="3240"/>
                </a:lnSpc>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[Approved by AICTE NEW DELHI, Affiliated to JNTUK Kakinada]</a:t>
              </a:r>
              <a:endPar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ctr">
                <a:lnSpc>
                  <a:spcPts val="3060"/>
                </a:lnSpc>
              </a:pPr>
              <a:r>
                <a:rPr lang="en-US" sz="2550">
                  <a:solidFill>
                    <a:srgbClr val="000000"/>
                  </a:solidFill>
                  <a:latin typeface="Times New Roman" panose="02020603050405020304"/>
                  <a:ea typeface="Times New Roman" panose="02020603050405020304"/>
                  <a:cs typeface="Times New Roman" panose="02020603050405020304"/>
                  <a:sym typeface="Times New Roman" panose="02020603050405020304"/>
                </a:rPr>
                <a:t>[Accredited by National Board of Accreditation(NBA) for B.Tech. CSE, ECE &amp; IT – valid from 2019-22 and 2022-25]</a:t>
              </a:r>
              <a:endParaRPr lang="en-US" sz="255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ctr">
                <a:lnSpc>
                  <a:spcPts val="3060"/>
                </a:lnSpc>
              </a:pPr>
              <a:r>
                <a:rPr lang="en-US" sz="2550">
                  <a:solidFill>
                    <a:srgbClr val="000000"/>
                  </a:solidFill>
                  <a:latin typeface="Times New Roman" panose="02020603050405020304"/>
                  <a:ea typeface="Times New Roman" panose="02020603050405020304"/>
                  <a:cs typeface="Times New Roman" panose="02020603050405020304"/>
                  <a:sym typeface="Times New Roman" panose="02020603050405020304"/>
                </a:rPr>
                <a:t>[Accredited by National Assessment and Accreditation Council (NAAC) with A Grade – valid from 2022-27] </a:t>
              </a:r>
              <a:endParaRPr lang="en-US" sz="255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ctr">
                <a:lnSpc>
                  <a:spcPts val="3240"/>
                </a:lnSpc>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Kommadi, Madhurawada, Visakhapatnam – 530048</a:t>
              </a:r>
              <a:endPar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ctr">
                <a:lnSpc>
                  <a:spcPts val="3240"/>
                </a:lnSpc>
              </a:pPr>
              <a:r>
                <a:rPr lang="en-US" sz="27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Academic Batch : 2021 – 2025</a:t>
              </a:r>
              <a:endParaRPr lang="en-US" sz="27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l">
                <a:lnSpc>
                  <a:spcPts val="3060"/>
                </a:lnSpc>
              </a:pPr>
            </a:p>
            <a:p>
              <a:pPr algn="ctr">
                <a:lnSpc>
                  <a:spcPts val="3060"/>
                </a:lnSpc>
              </a:pPr>
            </a:p>
            <a:p>
              <a:pPr algn="ctr">
                <a:lnSpc>
                  <a:spcPts val="3060"/>
                </a:lnSpc>
              </a:p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47834"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sp>
        <p:nvSpPr>
          <p:cNvPr id="6" name="TextBox 6"/>
          <p:cNvSpPr txBox="1"/>
          <p:nvPr/>
        </p:nvSpPr>
        <p:spPr>
          <a:xfrm>
            <a:off x="6537960" y="147955"/>
            <a:ext cx="5855970" cy="717550"/>
          </a:xfrm>
          <a:prstGeom prst="rect">
            <a:avLst/>
          </a:prstGeom>
        </p:spPr>
        <p:txBody>
          <a:bodyPr wrap="square" lIns="0" tIns="0" rIns="0" bIns="0" rtlCol="0" anchor="t">
            <a:spAutoFit/>
          </a:bodyPr>
          <a:lstStyle/>
          <a:p>
            <a:pPr algn="ctr">
              <a:lnSpc>
                <a:spcPts val="5600"/>
              </a:lnSpc>
              <a:spcBef>
                <a:spcPct val="0"/>
              </a:spcBef>
            </a:pPr>
            <a:r>
              <a:rPr lang="en-US" sz="4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EXISTING SYSTEMS</a:t>
            </a:r>
            <a:endParaRPr lang="en-US" sz="4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grpSp>
        <p:nvGrpSpPr>
          <p:cNvPr id="7" name="Group 7"/>
          <p:cNvGrpSpPr/>
          <p:nvPr/>
        </p:nvGrpSpPr>
        <p:grpSpPr>
          <a:xfrm rot="0">
            <a:off x="1406411" y="9682162"/>
            <a:ext cx="12295822" cy="690562"/>
            <a:chOff x="0" y="0"/>
            <a:chExt cx="16394430" cy="920750"/>
          </a:xfrm>
        </p:grpSpPr>
        <p:sp>
          <p:nvSpPr>
            <p:cNvPr id="8" name="Freeform 8"/>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9" name="TextBox 9"/>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10" name="TextBox 10"/>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TextBox 11"/>
          <p:cNvSpPr txBox="1"/>
          <p:nvPr/>
        </p:nvSpPr>
        <p:spPr>
          <a:xfrm>
            <a:off x="2015972" y="963176"/>
            <a:ext cx="14624478" cy="8853289"/>
          </a:xfrm>
          <a:prstGeom prst="rect">
            <a:avLst/>
          </a:prstGeom>
        </p:spPr>
        <p:txBody>
          <a:bodyPr lIns="0" tIns="0" rIns="0" bIns="0" rtlCol="0" anchor="t">
            <a:spAutoFit/>
          </a:bodyPr>
          <a:lstStyle/>
          <a:p>
            <a:pPr algn="just">
              <a:lnSpc>
                <a:spcPts val="4755"/>
              </a:lnSpc>
            </a:pPr>
            <a:r>
              <a:rPr lang="en-US" sz="3395"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TRADITIONAL STATISTICAL MODELS:</a:t>
            </a:r>
            <a:endParaRPr lang="en-US" sz="3395"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marL="733425" lvl="1" indent="-366395" algn="just">
              <a:lnSpc>
                <a:spcPts val="4755"/>
              </a:lnSpc>
              <a:buFont typeface="Arial" panose="020B0604020202020204"/>
              <a:buChar char="•"/>
            </a:pPr>
            <a:r>
              <a:rPr lang="en-US" sz="3395"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Examples:</a:t>
            </a:r>
            <a:r>
              <a:rPr lang="en-US" sz="3395">
                <a:solidFill>
                  <a:srgbClr val="000000"/>
                </a:solidFill>
                <a:latin typeface="Times New Roman" panose="02020603050405020304"/>
                <a:ea typeface="Times New Roman" panose="02020603050405020304"/>
                <a:cs typeface="Times New Roman" panose="02020603050405020304"/>
                <a:sym typeface="Times New Roman" panose="02020603050405020304"/>
              </a:rPr>
              <a:t> ARIMA, SARIMA</a:t>
            </a:r>
            <a:endParaRPr lang="en-US" sz="339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733425" lvl="1" indent="-366395" algn="just">
              <a:lnSpc>
                <a:spcPts val="4755"/>
              </a:lnSpc>
              <a:buFont typeface="Arial" panose="020B0604020202020204"/>
              <a:buChar char="•"/>
            </a:pPr>
            <a:r>
              <a:rPr lang="en-US" sz="3395"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Approach:</a:t>
            </a:r>
            <a:r>
              <a:rPr lang="en-US" sz="3395">
                <a:solidFill>
                  <a:srgbClr val="000000"/>
                </a:solidFill>
                <a:latin typeface="Times New Roman" panose="02020603050405020304"/>
                <a:ea typeface="Times New Roman" panose="02020603050405020304"/>
                <a:cs typeface="Times New Roman" panose="02020603050405020304"/>
                <a:sym typeface="Times New Roman" panose="02020603050405020304"/>
              </a:rPr>
              <a:t> Based on time-series decomposition and linear assumptions</a:t>
            </a:r>
            <a:endParaRPr lang="en-US" sz="339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733425" lvl="1" indent="-366395" algn="just">
              <a:lnSpc>
                <a:spcPts val="4755"/>
              </a:lnSpc>
              <a:buFont typeface="Arial" panose="020B0604020202020204"/>
              <a:buChar char="•"/>
            </a:pPr>
            <a:r>
              <a:rPr lang="en-US" sz="3395"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Strength:</a:t>
            </a:r>
            <a:r>
              <a:rPr lang="en-US" sz="3395">
                <a:solidFill>
                  <a:srgbClr val="000000"/>
                </a:solidFill>
                <a:latin typeface="Times New Roman" panose="02020603050405020304"/>
                <a:ea typeface="Times New Roman" panose="02020603050405020304"/>
                <a:cs typeface="Times New Roman" panose="02020603050405020304"/>
                <a:sym typeface="Times New Roman" panose="02020603050405020304"/>
              </a:rPr>
              <a:t> Good for short-term forecasting with stable trends</a:t>
            </a:r>
            <a:endParaRPr lang="en-US" sz="339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4755"/>
              </a:lnSpc>
            </a:pPr>
          </a:p>
          <a:p>
            <a:pPr algn="just">
              <a:lnSpc>
                <a:spcPts val="4755"/>
              </a:lnSpc>
            </a:pPr>
            <a:r>
              <a:rPr lang="en-US" sz="3395"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MACHINE LEARNING MODELS:</a:t>
            </a:r>
            <a:endParaRPr lang="en-US" sz="3395"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marL="733425" lvl="1" indent="-366395" algn="just">
              <a:lnSpc>
                <a:spcPts val="4755"/>
              </a:lnSpc>
              <a:buFont typeface="Arial" panose="020B0604020202020204"/>
              <a:buChar char="•"/>
            </a:pPr>
            <a:r>
              <a:rPr lang="en-US" sz="3395"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Examples:</a:t>
            </a:r>
            <a:r>
              <a:rPr lang="en-US" sz="3395">
                <a:solidFill>
                  <a:srgbClr val="000000"/>
                </a:solidFill>
                <a:latin typeface="Times New Roman" panose="02020603050405020304"/>
                <a:ea typeface="Times New Roman" panose="02020603050405020304"/>
                <a:cs typeface="Times New Roman" panose="02020603050405020304"/>
                <a:sym typeface="Times New Roman" panose="02020603050405020304"/>
              </a:rPr>
              <a:t> Support Vector Regression (SVR), Random Forest, XGBoost</a:t>
            </a:r>
            <a:endParaRPr lang="en-US" sz="339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733425" lvl="1" indent="-366395" algn="just">
              <a:lnSpc>
                <a:spcPts val="4755"/>
              </a:lnSpc>
              <a:buFont typeface="Arial" panose="020B0604020202020204"/>
              <a:buChar char="•"/>
            </a:pPr>
            <a:r>
              <a:rPr lang="en-US" sz="3395"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Approach:</a:t>
            </a:r>
            <a:r>
              <a:rPr lang="en-US" sz="3395">
                <a:solidFill>
                  <a:srgbClr val="000000"/>
                </a:solidFill>
                <a:latin typeface="Times New Roman" panose="02020603050405020304"/>
                <a:ea typeface="Times New Roman" panose="02020603050405020304"/>
                <a:cs typeface="Times New Roman" panose="02020603050405020304"/>
                <a:sym typeface="Times New Roman" panose="02020603050405020304"/>
              </a:rPr>
              <a:t> Supervised models with manual feature engineering</a:t>
            </a:r>
            <a:endParaRPr lang="en-US" sz="339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733425" lvl="1" indent="-366395" algn="just">
              <a:lnSpc>
                <a:spcPts val="4755"/>
              </a:lnSpc>
              <a:buFont typeface="Arial" panose="020B0604020202020204"/>
              <a:buChar char="•"/>
            </a:pPr>
            <a:r>
              <a:rPr lang="en-US" sz="3395"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Strength:</a:t>
            </a:r>
            <a:r>
              <a:rPr lang="en-US" sz="3395">
                <a:solidFill>
                  <a:srgbClr val="000000"/>
                </a:solidFill>
                <a:latin typeface="Times New Roman" panose="02020603050405020304"/>
                <a:ea typeface="Times New Roman" panose="02020603050405020304"/>
                <a:cs typeface="Times New Roman" panose="02020603050405020304"/>
                <a:sym typeface="Times New Roman" panose="02020603050405020304"/>
              </a:rPr>
              <a:t> Handle nonlinearities better than statistical models</a:t>
            </a:r>
            <a:endParaRPr lang="en-US" sz="339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4755"/>
              </a:lnSpc>
            </a:pPr>
          </a:p>
          <a:p>
            <a:pPr algn="just">
              <a:lnSpc>
                <a:spcPts val="4755"/>
              </a:lnSpc>
            </a:pPr>
            <a:r>
              <a:rPr lang="en-US" sz="3395"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HYBRID DEEP LEARNING MODELS:</a:t>
            </a:r>
            <a:endParaRPr lang="en-US" sz="3395"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marL="733425" lvl="1" indent="-366395" algn="just">
              <a:lnSpc>
                <a:spcPts val="4755"/>
              </a:lnSpc>
              <a:buFont typeface="Arial" panose="020B0604020202020204"/>
              <a:buChar char="•"/>
            </a:pPr>
            <a:r>
              <a:rPr lang="en-US" sz="3395"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Examples:</a:t>
            </a:r>
            <a:r>
              <a:rPr lang="en-US" sz="3395">
                <a:solidFill>
                  <a:srgbClr val="000000"/>
                </a:solidFill>
                <a:latin typeface="Times New Roman" panose="02020603050405020304"/>
                <a:ea typeface="Times New Roman" panose="02020603050405020304"/>
                <a:cs typeface="Times New Roman" panose="02020603050405020304"/>
                <a:sym typeface="Times New Roman" panose="02020603050405020304"/>
              </a:rPr>
              <a:t> CNN-LSTM,  CNN-BiLSTM-SA</a:t>
            </a:r>
            <a:endParaRPr lang="en-US" sz="339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733425" lvl="1" indent="-366395" algn="just">
              <a:lnSpc>
                <a:spcPts val="4755"/>
              </a:lnSpc>
              <a:buFont typeface="Arial" panose="020B0604020202020204"/>
              <a:buChar char="•"/>
            </a:pPr>
            <a:r>
              <a:rPr lang="en-US" sz="3395"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Approach:</a:t>
            </a:r>
            <a:r>
              <a:rPr lang="en-US" sz="3395">
                <a:solidFill>
                  <a:srgbClr val="000000"/>
                </a:solidFill>
                <a:latin typeface="Times New Roman" panose="02020603050405020304"/>
                <a:ea typeface="Times New Roman" panose="02020603050405020304"/>
                <a:cs typeface="Times New Roman" panose="02020603050405020304"/>
                <a:sym typeface="Times New Roman" panose="02020603050405020304"/>
              </a:rPr>
              <a:t> Combine spatial and temporal modeling</a:t>
            </a:r>
            <a:endParaRPr lang="en-US" sz="339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733425" lvl="1" indent="-366395" algn="just">
              <a:lnSpc>
                <a:spcPts val="4755"/>
              </a:lnSpc>
              <a:buFont typeface="Arial" panose="020B0604020202020204"/>
              <a:buChar char="•"/>
            </a:pPr>
            <a:r>
              <a:rPr lang="en-US" sz="3395"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Strength:</a:t>
            </a:r>
            <a:r>
              <a:rPr lang="en-US" sz="3395">
                <a:solidFill>
                  <a:srgbClr val="000000"/>
                </a:solidFill>
                <a:latin typeface="Times New Roman" panose="02020603050405020304"/>
                <a:ea typeface="Times New Roman" panose="02020603050405020304"/>
                <a:cs typeface="Times New Roman" panose="02020603050405020304"/>
                <a:sym typeface="Times New Roman" panose="02020603050405020304"/>
              </a:rPr>
              <a:t> Capture complex patterns in sequential data</a:t>
            </a:r>
            <a:endParaRPr lang="en-US" sz="339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ctr">
              <a:lnSpc>
                <a:spcPts val="3140"/>
              </a:lnSpc>
              <a:spcBef>
                <a:spcPct val="0"/>
              </a:spcBef>
            </a:p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grpSp>
        <p:nvGrpSpPr>
          <p:cNvPr id="6" name="Group 6"/>
          <p:cNvGrpSpPr/>
          <p:nvPr/>
        </p:nvGrpSpPr>
        <p:grpSpPr>
          <a:xfrm rot="0">
            <a:off x="1406411" y="9682162"/>
            <a:ext cx="12295822" cy="690562"/>
            <a:chOff x="0" y="0"/>
            <a:chExt cx="16394430" cy="920750"/>
          </a:xfrm>
        </p:grpSpPr>
        <p:sp>
          <p:nvSpPr>
            <p:cNvPr id="7" name="Freeform 7"/>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8" name="TextBox 8"/>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graphicFrame>
        <p:nvGraphicFramePr>
          <p:cNvPr id="9" name="Table 9"/>
          <p:cNvGraphicFramePr>
            <a:graphicFrameLocks noGrp="1"/>
          </p:cNvGraphicFramePr>
          <p:nvPr/>
        </p:nvGraphicFramePr>
        <p:xfrm>
          <a:off x="346038" y="1200150"/>
          <a:ext cx="17595925" cy="7886700"/>
        </p:xfrm>
        <a:graphic>
          <a:graphicData uri="http://schemas.openxmlformats.org/drawingml/2006/table">
            <a:tbl>
              <a:tblPr/>
              <a:tblGrid>
                <a:gridCol w="2522681"/>
                <a:gridCol w="3679998"/>
                <a:gridCol w="11393246"/>
              </a:tblGrid>
              <a:tr h="928410">
                <a:tc>
                  <a:txBody>
                    <a:bodyPr rtlCol="0"/>
                    <a:lstStyle/>
                    <a:p>
                      <a:pPr algn="ctr">
                        <a:lnSpc>
                          <a:spcPts val="3640"/>
                        </a:lnSpc>
                        <a:defRPr/>
                      </a:pPr>
                      <a:r>
                        <a:rPr lang="en-US" sz="26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CATEGORY</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640"/>
                        </a:lnSpc>
                        <a:defRPr/>
                      </a:pPr>
                      <a:r>
                        <a:rPr lang="en-US" sz="26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MODELS</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640"/>
                        </a:lnSpc>
                        <a:defRPr/>
                      </a:pPr>
                      <a:r>
                        <a:rPr lang="en-US" sz="26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LIMITATIONS</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387829">
                <a:tc>
                  <a:txBody>
                    <a:bodyPr rtlCol="0"/>
                    <a:lstStyle/>
                    <a:p>
                      <a:pPr algn="ctr">
                        <a:lnSpc>
                          <a:spcPts val="3640"/>
                        </a:lnSpc>
                        <a:defRPr/>
                      </a:pPr>
                      <a:r>
                        <a:rPr lang="en-US" sz="2600">
                          <a:solidFill>
                            <a:srgbClr val="000000"/>
                          </a:solidFill>
                          <a:latin typeface="Times New Roman" panose="02020603050405020304"/>
                          <a:ea typeface="Times New Roman" panose="02020603050405020304"/>
                          <a:cs typeface="Times New Roman" panose="02020603050405020304"/>
                          <a:sym typeface="Times New Roman" panose="02020603050405020304"/>
                        </a:rPr>
                        <a:t>Statistical Models</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640"/>
                        </a:lnSpc>
                        <a:defRPr/>
                      </a:pPr>
                      <a:r>
                        <a:rPr lang="en-US" sz="2600">
                          <a:solidFill>
                            <a:srgbClr val="000000"/>
                          </a:solidFill>
                          <a:latin typeface="Times New Roman" panose="02020603050405020304"/>
                          <a:ea typeface="Times New Roman" panose="02020603050405020304"/>
                          <a:cs typeface="Times New Roman" panose="02020603050405020304"/>
                          <a:sym typeface="Times New Roman" panose="02020603050405020304"/>
                        </a:rPr>
                        <a:t>ARIMA</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640"/>
                        </a:lnSpc>
                        <a:defRPr/>
                      </a:pPr>
                      <a:r>
                        <a:rPr lang="en-US" sz="2600">
                          <a:solidFill>
                            <a:srgbClr val="000000"/>
                          </a:solidFill>
                          <a:latin typeface="Times New Roman" panose="02020603050405020304"/>
                          <a:ea typeface="Times New Roman" panose="02020603050405020304"/>
                          <a:cs typeface="Times New Roman" panose="02020603050405020304"/>
                          <a:sym typeface="Times New Roman" panose="02020603050405020304"/>
                        </a:rPr>
                        <a:t>Poor with non-linear data; struggles with seasonality and sudden variations.</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928410">
                <a:tc rowSpan="3">
                  <a:txBody>
                    <a:bodyPr rtlCol="0"/>
                    <a:lstStyle/>
                    <a:p>
                      <a:pPr algn="ctr">
                        <a:lnSpc>
                          <a:spcPts val="3640"/>
                        </a:lnSpc>
                        <a:defRPr/>
                      </a:pPr>
                      <a:r>
                        <a:rPr lang="en-US" sz="2600">
                          <a:solidFill>
                            <a:srgbClr val="000000"/>
                          </a:solidFill>
                          <a:latin typeface="Times New Roman" panose="02020603050405020304"/>
                          <a:ea typeface="Times New Roman" panose="02020603050405020304"/>
                          <a:cs typeface="Times New Roman" panose="02020603050405020304"/>
                          <a:sym typeface="Times New Roman" panose="02020603050405020304"/>
                        </a:rPr>
                        <a:t>Machine Learning</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640"/>
                        </a:lnSpc>
                        <a:defRPr/>
                      </a:pPr>
                      <a:r>
                        <a:rPr lang="en-US" sz="2600">
                          <a:solidFill>
                            <a:srgbClr val="000000"/>
                          </a:solidFill>
                          <a:latin typeface="Times New Roman" panose="02020603050405020304"/>
                          <a:ea typeface="Times New Roman" panose="02020603050405020304"/>
                          <a:cs typeface="Times New Roman" panose="02020603050405020304"/>
                          <a:sym typeface="Times New Roman" panose="02020603050405020304"/>
                        </a:rPr>
                        <a:t>SVM</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640"/>
                        </a:lnSpc>
                        <a:defRPr/>
                      </a:pPr>
                      <a:r>
                        <a:rPr lang="en-US" sz="2600">
                          <a:solidFill>
                            <a:srgbClr val="000000"/>
                          </a:solidFill>
                          <a:latin typeface="Times New Roman" panose="02020603050405020304"/>
                          <a:ea typeface="Times New Roman" panose="02020603050405020304"/>
                          <a:cs typeface="Times New Roman" panose="02020603050405020304"/>
                          <a:sym typeface="Times New Roman" panose="02020603050405020304"/>
                        </a:rPr>
                        <a:t>High computational complexity; unsuitable for large datasets.</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928410">
                <a:tc vMerge="1">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640"/>
                        </a:lnSpc>
                        <a:defRPr/>
                      </a:pPr>
                      <a:r>
                        <a:rPr lang="en-US" sz="2600">
                          <a:solidFill>
                            <a:srgbClr val="000000"/>
                          </a:solidFill>
                          <a:latin typeface="Times New Roman" panose="02020603050405020304"/>
                          <a:ea typeface="Times New Roman" panose="02020603050405020304"/>
                          <a:cs typeface="Times New Roman" panose="02020603050405020304"/>
                          <a:sym typeface="Times New Roman" panose="02020603050405020304"/>
                        </a:rPr>
                        <a:t>Random Forest</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640"/>
                        </a:lnSpc>
                        <a:defRPr/>
                      </a:pPr>
                      <a:r>
                        <a:rPr lang="en-US" sz="2600">
                          <a:solidFill>
                            <a:srgbClr val="000000"/>
                          </a:solidFill>
                          <a:latin typeface="Times New Roman" panose="02020603050405020304"/>
                          <a:ea typeface="Times New Roman" panose="02020603050405020304"/>
                          <a:cs typeface="Times New Roman" panose="02020603050405020304"/>
                          <a:sym typeface="Times New Roman" panose="02020603050405020304"/>
                        </a:rPr>
                        <a:t>Computationally intensive; less suited for real-time forecasting.</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928410">
                <a:tc vMerge="1">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640"/>
                        </a:lnSpc>
                        <a:defRPr/>
                      </a:pPr>
                      <a:r>
                        <a:rPr lang="en-US" sz="2600">
                          <a:solidFill>
                            <a:srgbClr val="000000"/>
                          </a:solidFill>
                          <a:latin typeface="Times New Roman" panose="02020603050405020304"/>
                          <a:ea typeface="Times New Roman" panose="02020603050405020304"/>
                          <a:cs typeface="Times New Roman" panose="02020603050405020304"/>
                          <a:sym typeface="Times New Roman" panose="02020603050405020304"/>
                        </a:rPr>
                        <a:t>Decision Trees</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640"/>
                        </a:lnSpc>
                        <a:defRPr/>
                      </a:pPr>
                      <a:r>
                        <a:rPr lang="en-US" sz="2600">
                          <a:solidFill>
                            <a:srgbClr val="000000"/>
                          </a:solidFill>
                          <a:latin typeface="Times New Roman" panose="02020603050405020304"/>
                          <a:ea typeface="Times New Roman" panose="02020603050405020304"/>
                          <a:cs typeface="Times New Roman" panose="02020603050405020304"/>
                          <a:sym typeface="Times New Roman" panose="02020603050405020304"/>
                        </a:rPr>
                        <a:t>Prone to overfitting; unstable with diverse datasets.</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928410">
                <a:tc rowSpan="3">
                  <a:txBody>
                    <a:bodyPr rtlCol="0"/>
                    <a:lstStyle/>
                    <a:p>
                      <a:pPr algn="ctr">
                        <a:lnSpc>
                          <a:spcPts val="3640"/>
                        </a:lnSpc>
                        <a:defRPr/>
                      </a:pPr>
                      <a:r>
                        <a:rPr lang="en-US" sz="2600">
                          <a:solidFill>
                            <a:srgbClr val="000000"/>
                          </a:solidFill>
                          <a:latin typeface="Times New Roman" panose="02020603050405020304"/>
                          <a:ea typeface="Times New Roman" panose="02020603050405020304"/>
                          <a:cs typeface="Times New Roman" panose="02020603050405020304"/>
                          <a:sym typeface="Times New Roman" panose="02020603050405020304"/>
                        </a:rPr>
                        <a:t>Hybrid Models</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640"/>
                        </a:lnSpc>
                        <a:defRPr/>
                      </a:pPr>
                      <a:r>
                        <a:rPr lang="en-US" sz="2600">
                          <a:solidFill>
                            <a:srgbClr val="000000"/>
                          </a:solidFill>
                          <a:latin typeface="Times New Roman" panose="02020603050405020304"/>
                          <a:ea typeface="Times New Roman" panose="02020603050405020304"/>
                          <a:cs typeface="Times New Roman" panose="02020603050405020304"/>
                          <a:sym typeface="Times New Roman" panose="02020603050405020304"/>
                        </a:rPr>
                        <a:t>RNN-LSTM</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640"/>
                        </a:lnSpc>
                        <a:defRPr/>
                      </a:pPr>
                      <a:r>
                        <a:rPr lang="en-US" sz="2600">
                          <a:solidFill>
                            <a:srgbClr val="000000"/>
                          </a:solidFill>
                          <a:latin typeface="Times New Roman" panose="02020603050405020304"/>
                          <a:ea typeface="Times New Roman" panose="02020603050405020304"/>
                          <a:cs typeface="Times New Roman" panose="02020603050405020304"/>
                          <a:sym typeface="Times New Roman" panose="02020603050405020304"/>
                        </a:rPr>
                        <a:t>Gradient vanishing; slow convergence.</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928410">
                <a:tc vMerge="1">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640"/>
                        </a:lnSpc>
                        <a:defRPr/>
                      </a:pPr>
                      <a:r>
                        <a:rPr lang="en-US" sz="2600">
                          <a:solidFill>
                            <a:srgbClr val="000000"/>
                          </a:solidFill>
                          <a:latin typeface="Times New Roman" panose="02020603050405020304"/>
                          <a:ea typeface="Times New Roman" panose="02020603050405020304"/>
                          <a:cs typeface="Times New Roman" panose="02020603050405020304"/>
                          <a:sym typeface="Times New Roman" panose="02020603050405020304"/>
                        </a:rPr>
                        <a:t>ARIMA-CNN</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640"/>
                        </a:lnSpc>
                        <a:defRPr/>
                      </a:pPr>
                      <a:r>
                        <a:rPr lang="en-US" sz="2600">
                          <a:solidFill>
                            <a:srgbClr val="000000"/>
                          </a:solidFill>
                          <a:latin typeface="Times New Roman" panose="02020603050405020304"/>
                          <a:ea typeface="Times New Roman" panose="02020603050405020304"/>
                          <a:cs typeface="Times New Roman" panose="02020603050405020304"/>
                          <a:sym typeface="Times New Roman" panose="02020603050405020304"/>
                        </a:rPr>
                        <a:t>High complexity; prone to overfitting.</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928410">
                <a:tc vMerge="1">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640"/>
                        </a:lnSpc>
                        <a:defRPr/>
                      </a:pPr>
                      <a:r>
                        <a:rPr lang="en-US" sz="2600">
                          <a:solidFill>
                            <a:srgbClr val="000000"/>
                          </a:solidFill>
                          <a:latin typeface="Times New Roman" panose="02020603050405020304"/>
                          <a:ea typeface="Times New Roman" panose="02020603050405020304"/>
                          <a:cs typeface="Times New Roman" panose="02020603050405020304"/>
                          <a:sym typeface="Times New Roman" panose="02020603050405020304"/>
                        </a:rPr>
                        <a:t>CNN-BiLSTM-SA</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640"/>
                        </a:lnSpc>
                        <a:defRPr/>
                      </a:pPr>
                      <a:r>
                        <a:rPr lang="en-US" sz="2600">
                          <a:solidFill>
                            <a:srgbClr val="000000"/>
                          </a:solidFill>
                          <a:latin typeface="Times New Roman" panose="02020603050405020304"/>
                          <a:ea typeface="Times New Roman" panose="02020603050405020304"/>
                          <a:cs typeface="Times New Roman" panose="02020603050405020304"/>
                          <a:sym typeface="Times New Roman" panose="02020603050405020304"/>
                        </a:rPr>
                        <a:t>High parameter count; interpretability remains limited despite attention layers</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bl>
          </a:graphicData>
        </a:graphic>
      </p:graphicFrame>
      <p:sp>
        <p:nvSpPr>
          <p:cNvPr id="10" name="TextBox 10"/>
          <p:cNvSpPr txBox="1"/>
          <p:nvPr/>
        </p:nvSpPr>
        <p:spPr>
          <a:xfrm>
            <a:off x="7204710" y="306070"/>
            <a:ext cx="3571240"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LIMITATIONS</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1" name="TextBox 11"/>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grpSp>
        <p:nvGrpSpPr>
          <p:cNvPr id="6" name="Group 6"/>
          <p:cNvGrpSpPr/>
          <p:nvPr/>
        </p:nvGrpSpPr>
        <p:grpSpPr>
          <a:xfrm rot="0">
            <a:off x="1406411" y="9682162"/>
            <a:ext cx="12295822" cy="690562"/>
            <a:chOff x="0" y="0"/>
            <a:chExt cx="16394430" cy="920750"/>
          </a:xfrm>
        </p:grpSpPr>
        <p:sp>
          <p:nvSpPr>
            <p:cNvPr id="7" name="Freeform 7"/>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8" name="TextBox 8"/>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grpSp>
        <p:nvGrpSpPr>
          <p:cNvPr id="9" name="Group 9"/>
          <p:cNvGrpSpPr/>
          <p:nvPr/>
        </p:nvGrpSpPr>
        <p:grpSpPr>
          <a:xfrm rot="0">
            <a:off x="8776980" y="2992344"/>
            <a:ext cx="9237193" cy="3614029"/>
            <a:chOff x="0" y="0"/>
            <a:chExt cx="1859998" cy="727720"/>
          </a:xfrm>
        </p:grpSpPr>
        <p:sp>
          <p:nvSpPr>
            <p:cNvPr id="10" name="Freeform 10"/>
            <p:cNvSpPr/>
            <p:nvPr/>
          </p:nvSpPr>
          <p:spPr>
            <a:xfrm>
              <a:off x="0" y="0"/>
              <a:ext cx="1859998" cy="727720"/>
            </a:xfrm>
            <a:custGeom>
              <a:avLst/>
              <a:gdLst/>
              <a:ahLst/>
              <a:cxnLst/>
              <a:rect l="l" t="t" r="r" b="b"/>
              <a:pathLst>
                <a:path w="1859998" h="727720">
                  <a:moveTo>
                    <a:pt x="0" y="0"/>
                  </a:moveTo>
                  <a:lnTo>
                    <a:pt x="1859998" y="0"/>
                  </a:lnTo>
                  <a:lnTo>
                    <a:pt x="1859998" y="727720"/>
                  </a:lnTo>
                  <a:lnTo>
                    <a:pt x="0" y="727720"/>
                  </a:lnTo>
                  <a:close/>
                </a:path>
              </a:pathLst>
            </a:custGeom>
            <a:blipFill>
              <a:blip r:embed="rId3"/>
              <a:stretch>
                <a:fillRect t="-2730" b="-2730"/>
              </a:stretch>
            </a:blipFill>
          </p:spPr>
        </p:sp>
      </p:grpSp>
      <p:sp>
        <p:nvSpPr>
          <p:cNvPr id="11" name="TextBox 11"/>
          <p:cNvSpPr txBox="1"/>
          <p:nvPr/>
        </p:nvSpPr>
        <p:spPr>
          <a:xfrm>
            <a:off x="6033770" y="306070"/>
            <a:ext cx="5523230"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PROPOSED SYSTEM</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2" name="TextBox 12"/>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 name="TextBox 13"/>
          <p:cNvSpPr txBox="1"/>
          <p:nvPr/>
        </p:nvSpPr>
        <p:spPr>
          <a:xfrm>
            <a:off x="6614795" y="1125855"/>
            <a:ext cx="4268470"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CNN-BiGRU-SA</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4" name="TextBox 14"/>
          <p:cNvSpPr txBox="1"/>
          <p:nvPr/>
        </p:nvSpPr>
        <p:spPr>
          <a:xfrm>
            <a:off x="3474489" y="1927270"/>
            <a:ext cx="11243355" cy="332610"/>
          </a:xfrm>
          <a:prstGeom prst="rect">
            <a:avLst/>
          </a:prstGeom>
        </p:spPr>
        <p:txBody>
          <a:bodyPr lIns="0" tIns="0" rIns="0" bIns="0" rtlCol="0" anchor="t">
            <a:spAutoFit/>
          </a:bodyPr>
          <a:lstStyle/>
          <a:p>
            <a:pPr algn="ctr">
              <a:lnSpc>
                <a:spcPts val="2415"/>
              </a:lnSpc>
              <a:spcBef>
                <a:spcPct val="0"/>
              </a:spcBef>
            </a:pPr>
          </a:p>
        </p:txBody>
      </p:sp>
      <p:sp>
        <p:nvSpPr>
          <p:cNvPr id="15" name="TextBox 15"/>
          <p:cNvSpPr txBox="1"/>
          <p:nvPr/>
        </p:nvSpPr>
        <p:spPr>
          <a:xfrm>
            <a:off x="1028700" y="2651701"/>
            <a:ext cx="7375526" cy="5302686"/>
          </a:xfrm>
          <a:prstGeom prst="rect">
            <a:avLst/>
          </a:prstGeom>
        </p:spPr>
        <p:txBody>
          <a:bodyPr lIns="0" tIns="0" rIns="0" bIns="0" rtlCol="0" anchor="t">
            <a:spAutoFit/>
          </a:bodyPr>
          <a:lstStyle/>
          <a:p>
            <a:pPr algn="just">
              <a:lnSpc>
                <a:spcPts val="3790"/>
              </a:lnSpc>
            </a:pPr>
            <a:r>
              <a:rPr lang="en-US" sz="271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CNN (Convolutional Neural Network):</a:t>
            </a:r>
            <a:endParaRPr lang="en-US" sz="271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marL="584835" lvl="1" indent="-292735" algn="just">
              <a:lnSpc>
                <a:spcPts val="3790"/>
              </a:lnSpc>
              <a:buFont typeface="Arial" panose="020B0604020202020204"/>
              <a:buChar char="•"/>
            </a:pPr>
            <a:r>
              <a:rPr lang="en-US" sz="2710">
                <a:solidFill>
                  <a:srgbClr val="000000"/>
                </a:solidFill>
                <a:latin typeface="Times New Roman" panose="02020603050405020304"/>
                <a:ea typeface="Times New Roman" panose="02020603050405020304"/>
                <a:cs typeface="Times New Roman" panose="02020603050405020304"/>
                <a:sym typeface="Times New Roman" panose="02020603050405020304"/>
              </a:rPr>
              <a:t>Extracts local temporal features and patterns from the input data.</a:t>
            </a:r>
            <a:endParaRPr lang="en-US" sz="271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3790"/>
              </a:lnSpc>
            </a:pPr>
            <a:r>
              <a:rPr lang="en-US" sz="271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BiGRU (Bidirectional Gated Recurrent Unit):</a:t>
            </a:r>
            <a:endParaRPr lang="en-US" sz="271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marL="584835" lvl="1" indent="-292735" algn="just">
              <a:lnSpc>
                <a:spcPts val="3790"/>
              </a:lnSpc>
              <a:buFont typeface="Arial" panose="020B0604020202020204"/>
              <a:buChar char="•"/>
            </a:pPr>
            <a:r>
              <a:rPr lang="en-US" sz="2710">
                <a:solidFill>
                  <a:srgbClr val="000000"/>
                </a:solidFill>
                <a:latin typeface="Times New Roman" panose="02020603050405020304"/>
                <a:ea typeface="Times New Roman" panose="02020603050405020304"/>
                <a:cs typeface="Times New Roman" panose="02020603050405020304"/>
                <a:sym typeface="Times New Roman" panose="02020603050405020304"/>
              </a:rPr>
              <a:t>Captures sequential dependencies in both forward and backward directions for better temporal understanding.</a:t>
            </a:r>
            <a:endParaRPr lang="en-US" sz="271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3790"/>
              </a:lnSpc>
            </a:pPr>
            <a:r>
              <a:rPr lang="en-US" sz="271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Self-Attention (SA):</a:t>
            </a:r>
            <a:endParaRPr lang="en-US" sz="271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marL="584835" lvl="1" indent="-292735" algn="just">
              <a:lnSpc>
                <a:spcPts val="3790"/>
              </a:lnSpc>
              <a:buFont typeface="Arial" panose="020B0604020202020204"/>
              <a:buChar char="•"/>
            </a:pPr>
            <a:r>
              <a:rPr lang="en-US" sz="2710">
                <a:solidFill>
                  <a:srgbClr val="000000"/>
                </a:solidFill>
                <a:latin typeface="Times New Roman" panose="02020603050405020304"/>
                <a:ea typeface="Times New Roman" panose="02020603050405020304"/>
                <a:cs typeface="Times New Roman" panose="02020603050405020304"/>
                <a:sym typeface="Times New Roman" panose="02020603050405020304"/>
              </a:rPr>
              <a:t>Highlights the most important time steps in the sequence for focused prediction.</a:t>
            </a:r>
            <a:endParaRPr lang="en-US" sz="271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3790"/>
              </a:lnSpc>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669828" y="385881"/>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grpSp>
        <p:nvGrpSpPr>
          <p:cNvPr id="6" name="Group 6"/>
          <p:cNvGrpSpPr/>
          <p:nvPr/>
        </p:nvGrpSpPr>
        <p:grpSpPr>
          <a:xfrm rot="0">
            <a:off x="1406411" y="9682162"/>
            <a:ext cx="12295822" cy="690562"/>
            <a:chOff x="0" y="0"/>
            <a:chExt cx="16394430" cy="920750"/>
          </a:xfrm>
        </p:grpSpPr>
        <p:sp>
          <p:nvSpPr>
            <p:cNvPr id="7" name="Freeform 7"/>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8" name="TextBox 8"/>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graphicFrame>
        <p:nvGraphicFramePr>
          <p:cNvPr id="9" name="Table 9"/>
          <p:cNvGraphicFramePr>
            <a:graphicFrameLocks noGrp="1"/>
          </p:cNvGraphicFramePr>
          <p:nvPr/>
        </p:nvGraphicFramePr>
        <p:xfrm>
          <a:off x="1406411" y="2347640"/>
          <a:ext cx="15527240" cy="6068480"/>
        </p:xfrm>
        <a:graphic>
          <a:graphicData uri="http://schemas.openxmlformats.org/drawingml/2006/table">
            <a:tbl>
              <a:tblPr/>
              <a:tblGrid>
                <a:gridCol w="7763620"/>
                <a:gridCol w="7763620"/>
              </a:tblGrid>
              <a:tr h="1211395">
                <a:tc>
                  <a:txBody>
                    <a:bodyPr rtlCol="0"/>
                    <a:lstStyle/>
                    <a:p>
                      <a:pPr algn="ctr">
                        <a:lnSpc>
                          <a:spcPts val="4200"/>
                        </a:lnSpc>
                        <a:defRPr/>
                      </a:pPr>
                      <a:r>
                        <a:rPr lang="en-US" sz="3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BiLSTM</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4200"/>
                        </a:lnSpc>
                        <a:defRPr/>
                      </a:pPr>
                      <a:r>
                        <a:rPr lang="en-US" sz="3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BiGRU</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211395">
                <a:tc>
                  <a:txBody>
                    <a:bodyPr rtlCol="0"/>
                    <a:lstStyle/>
                    <a:p>
                      <a:pPr algn="ctr">
                        <a:lnSpc>
                          <a:spcPts val="4200"/>
                        </a:lnSpc>
                        <a:defRPr/>
                      </a:pPr>
                      <a:r>
                        <a:rPr lang="en-US" sz="3000">
                          <a:solidFill>
                            <a:srgbClr val="000000"/>
                          </a:solidFill>
                          <a:latin typeface="Times New Roman" panose="02020603050405020304"/>
                          <a:ea typeface="Times New Roman" panose="02020603050405020304"/>
                          <a:cs typeface="Times New Roman" panose="02020603050405020304"/>
                          <a:sym typeface="Times New Roman" panose="02020603050405020304"/>
                        </a:rPr>
                        <a:t>Complex architecture</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4200"/>
                        </a:lnSpc>
                        <a:defRPr/>
                      </a:pPr>
                      <a:r>
                        <a:rPr lang="en-US" sz="3000">
                          <a:solidFill>
                            <a:srgbClr val="000000"/>
                          </a:solidFill>
                          <a:latin typeface="Times New Roman" panose="02020603050405020304"/>
                          <a:ea typeface="Times New Roman" panose="02020603050405020304"/>
                          <a:cs typeface="Times New Roman" panose="02020603050405020304"/>
                          <a:sym typeface="Times New Roman" panose="02020603050405020304"/>
                        </a:rPr>
                        <a:t>Simpler structure with fewer parameters</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211395">
                <a:tc>
                  <a:txBody>
                    <a:bodyPr rtlCol="0"/>
                    <a:lstStyle/>
                    <a:p>
                      <a:pPr algn="ctr">
                        <a:lnSpc>
                          <a:spcPts val="4200"/>
                        </a:lnSpc>
                        <a:defRPr/>
                      </a:pPr>
                      <a:r>
                        <a:rPr lang="en-US" sz="3000">
                          <a:solidFill>
                            <a:srgbClr val="000000"/>
                          </a:solidFill>
                          <a:latin typeface="Times New Roman" panose="02020603050405020304"/>
                          <a:ea typeface="Times New Roman" panose="02020603050405020304"/>
                          <a:cs typeface="Times New Roman" panose="02020603050405020304"/>
                          <a:sym typeface="Times New Roman" panose="02020603050405020304"/>
                        </a:rPr>
                        <a:t>Slower training and inference</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4200"/>
                        </a:lnSpc>
                        <a:defRPr/>
                      </a:pPr>
                      <a:r>
                        <a:rPr lang="en-US" sz="3000">
                          <a:solidFill>
                            <a:srgbClr val="000000"/>
                          </a:solidFill>
                          <a:latin typeface="Times New Roman" panose="02020603050405020304"/>
                          <a:ea typeface="Times New Roman" panose="02020603050405020304"/>
                          <a:cs typeface="Times New Roman" panose="02020603050405020304"/>
                          <a:sym typeface="Times New Roman" panose="02020603050405020304"/>
                        </a:rPr>
                        <a:t>Faster convergence and runtime performance</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211395">
                <a:tc>
                  <a:txBody>
                    <a:bodyPr rtlCol="0"/>
                    <a:lstStyle/>
                    <a:p>
                      <a:pPr algn="ctr">
                        <a:lnSpc>
                          <a:spcPts val="4200"/>
                        </a:lnSpc>
                        <a:defRPr/>
                      </a:pPr>
                      <a:r>
                        <a:rPr lang="en-US" sz="3000">
                          <a:solidFill>
                            <a:srgbClr val="000000"/>
                          </a:solidFill>
                          <a:latin typeface="Times New Roman" panose="02020603050405020304"/>
                          <a:ea typeface="Times New Roman" panose="02020603050405020304"/>
                          <a:cs typeface="Times New Roman" panose="02020603050405020304"/>
                          <a:sym typeface="Times New Roman" panose="02020603050405020304"/>
                        </a:rPr>
                        <a:t>Higher memory consumption</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4200"/>
                        </a:lnSpc>
                        <a:defRPr/>
                      </a:pPr>
                      <a:r>
                        <a:rPr lang="en-US" sz="3000">
                          <a:solidFill>
                            <a:srgbClr val="000000"/>
                          </a:solidFill>
                          <a:latin typeface="Times New Roman" panose="02020603050405020304"/>
                          <a:ea typeface="Times New Roman" panose="02020603050405020304"/>
                          <a:cs typeface="Times New Roman" panose="02020603050405020304"/>
                          <a:sym typeface="Times New Roman" panose="02020603050405020304"/>
                        </a:rPr>
                        <a:t>Lightweight - better for large datasets</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222898">
                <a:tc>
                  <a:txBody>
                    <a:bodyPr rtlCol="0"/>
                    <a:lstStyle/>
                    <a:p>
                      <a:pPr algn="ctr">
                        <a:lnSpc>
                          <a:spcPts val="4200"/>
                        </a:lnSpc>
                        <a:defRPr/>
                      </a:pPr>
                      <a:r>
                        <a:rPr lang="en-US" sz="3000">
                          <a:solidFill>
                            <a:srgbClr val="000000"/>
                          </a:solidFill>
                          <a:latin typeface="Times New Roman" panose="02020603050405020304"/>
                          <a:ea typeface="Times New Roman" panose="02020603050405020304"/>
                          <a:cs typeface="Times New Roman" panose="02020603050405020304"/>
                          <a:sym typeface="Times New Roman" panose="02020603050405020304"/>
                        </a:rPr>
                        <a:t>Deployement complexity</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4200"/>
                        </a:lnSpc>
                        <a:defRPr/>
                      </a:pPr>
                      <a:r>
                        <a:rPr lang="en-US" sz="3000">
                          <a:solidFill>
                            <a:srgbClr val="000000"/>
                          </a:solidFill>
                          <a:latin typeface="Times New Roman" panose="02020603050405020304"/>
                          <a:ea typeface="Times New Roman" panose="02020603050405020304"/>
                          <a:cs typeface="Times New Roman" panose="02020603050405020304"/>
                          <a:sym typeface="Times New Roman" panose="02020603050405020304"/>
                        </a:rPr>
                        <a:t>Eaiser to deploy in real time applications</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bl>
          </a:graphicData>
        </a:graphic>
      </p:graphicFrame>
      <p:sp>
        <p:nvSpPr>
          <p:cNvPr id="10" name="TextBox 10"/>
          <p:cNvSpPr txBox="1"/>
          <p:nvPr/>
        </p:nvSpPr>
        <p:spPr>
          <a:xfrm>
            <a:off x="5895975" y="306070"/>
            <a:ext cx="5661025"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PROPOSED SYSTEM</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1" name="TextBox 11"/>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TextBox 12"/>
          <p:cNvSpPr txBox="1"/>
          <p:nvPr/>
        </p:nvSpPr>
        <p:spPr>
          <a:xfrm>
            <a:off x="6331436" y="1125596"/>
            <a:ext cx="5529461" cy="722631"/>
          </a:xfrm>
          <a:prstGeom prst="rect">
            <a:avLst/>
          </a:prstGeom>
        </p:spPr>
        <p:txBody>
          <a:bodyPr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Why BiGRU over BiLSTM</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sp>
        <p:nvSpPr>
          <p:cNvPr id="6" name="TextBox 6"/>
          <p:cNvSpPr txBox="1"/>
          <p:nvPr/>
        </p:nvSpPr>
        <p:spPr>
          <a:xfrm>
            <a:off x="6400800" y="306070"/>
            <a:ext cx="6060440"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DATA COLLECTION</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grpSp>
        <p:nvGrpSpPr>
          <p:cNvPr id="7" name="Group 7"/>
          <p:cNvGrpSpPr/>
          <p:nvPr/>
        </p:nvGrpSpPr>
        <p:grpSpPr>
          <a:xfrm rot="0">
            <a:off x="1406411" y="9682162"/>
            <a:ext cx="12295822" cy="690562"/>
            <a:chOff x="0" y="0"/>
            <a:chExt cx="16394430" cy="920750"/>
          </a:xfrm>
        </p:grpSpPr>
        <p:sp>
          <p:nvSpPr>
            <p:cNvPr id="8" name="Freeform 8"/>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9" name="TextBox 9"/>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10" name="TextBox 10"/>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TextBox 11"/>
          <p:cNvSpPr txBox="1"/>
          <p:nvPr/>
        </p:nvSpPr>
        <p:spPr>
          <a:xfrm>
            <a:off x="1721081" y="974403"/>
            <a:ext cx="15538219" cy="9398322"/>
          </a:xfrm>
          <a:prstGeom prst="rect">
            <a:avLst/>
          </a:prstGeom>
        </p:spPr>
        <p:txBody>
          <a:bodyPr lIns="0" tIns="0" rIns="0" bIns="0" rtlCol="0" anchor="t">
            <a:spAutoFit/>
          </a:bodyPr>
          <a:lstStyle/>
          <a:p>
            <a:pPr algn="just">
              <a:lnSpc>
                <a:spcPts val="3990"/>
              </a:lnSpc>
            </a:pPr>
            <a:r>
              <a:rPr lang="en-US" sz="285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Type of Dataset:</a:t>
            </a:r>
            <a:endParaRPr lang="en-US" sz="285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marL="615315" lvl="1" indent="-307340" algn="just">
              <a:lnSpc>
                <a:spcPts val="3990"/>
              </a:lnSpc>
              <a:buFont typeface="Arial" panose="020B0604020202020204"/>
              <a:buChar char="•"/>
            </a:pPr>
            <a:r>
              <a:rPr lang="en-US" sz="2850">
                <a:solidFill>
                  <a:srgbClr val="000000"/>
                </a:solidFill>
                <a:latin typeface="Times New Roman" panose="02020603050405020304"/>
                <a:ea typeface="Times New Roman" panose="02020603050405020304"/>
                <a:cs typeface="Times New Roman" panose="02020603050405020304"/>
                <a:sym typeface="Times New Roman" panose="02020603050405020304"/>
              </a:rPr>
              <a:t>Time Series Dataset</a:t>
            </a:r>
            <a:endParaRPr lang="en-US" sz="285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15315" lvl="1" indent="-307340" algn="just">
              <a:lnSpc>
                <a:spcPts val="3990"/>
              </a:lnSpc>
              <a:buFont typeface="Arial" panose="020B0604020202020204"/>
              <a:buChar char="•"/>
            </a:pPr>
            <a:r>
              <a:rPr lang="en-US" sz="2850">
                <a:solidFill>
                  <a:srgbClr val="000000"/>
                </a:solidFill>
                <a:latin typeface="Times New Roman" panose="02020603050405020304"/>
                <a:ea typeface="Times New Roman" panose="02020603050405020304"/>
                <a:cs typeface="Times New Roman" panose="02020603050405020304"/>
                <a:sym typeface="Times New Roman" panose="02020603050405020304"/>
              </a:rPr>
              <a:t>Numeric (Float, Integer)</a:t>
            </a:r>
            <a:endParaRPr lang="en-US" sz="285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3990"/>
              </a:lnSpc>
            </a:pPr>
          </a:p>
          <a:p>
            <a:pPr algn="just">
              <a:lnSpc>
                <a:spcPts val="3990"/>
              </a:lnSpc>
            </a:pPr>
            <a:r>
              <a:rPr lang="en-US" sz="285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Dataset Characteristics:</a:t>
            </a:r>
            <a:endParaRPr lang="en-US" sz="285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marL="615315" lvl="1" indent="-307340" algn="just">
              <a:lnSpc>
                <a:spcPts val="3990"/>
              </a:lnSpc>
              <a:buFont typeface="Arial" panose="020B0604020202020204"/>
              <a:buChar char="•"/>
            </a:pPr>
            <a:r>
              <a:rPr lang="en-US" sz="2850">
                <a:solidFill>
                  <a:srgbClr val="000000"/>
                </a:solidFill>
                <a:latin typeface="Times New Roman" panose="02020603050405020304"/>
                <a:ea typeface="Times New Roman" panose="02020603050405020304"/>
                <a:cs typeface="Times New Roman" panose="02020603050405020304"/>
                <a:sym typeface="Times New Roman" panose="02020603050405020304"/>
              </a:rPr>
              <a:t>No. of Records: 2,075,259 records</a:t>
            </a:r>
            <a:endParaRPr lang="en-US" sz="285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15315" lvl="1" indent="-307340" algn="just">
              <a:lnSpc>
                <a:spcPts val="3990"/>
              </a:lnSpc>
              <a:buFont typeface="Arial" panose="020B0604020202020204"/>
              <a:buChar char="•"/>
            </a:pPr>
            <a:r>
              <a:rPr lang="en-US" sz="2850">
                <a:solidFill>
                  <a:srgbClr val="000000"/>
                </a:solidFill>
                <a:latin typeface="Times New Roman" panose="02020603050405020304"/>
                <a:ea typeface="Times New Roman" panose="02020603050405020304"/>
                <a:cs typeface="Times New Roman" panose="02020603050405020304"/>
                <a:sym typeface="Times New Roman" panose="02020603050405020304"/>
              </a:rPr>
              <a:t>Time Span: December 2006 to November 2010</a:t>
            </a:r>
            <a:endParaRPr lang="en-US" sz="285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15315" lvl="1" indent="-307340" algn="just">
              <a:lnSpc>
                <a:spcPts val="3990"/>
              </a:lnSpc>
              <a:buFont typeface="Arial" panose="020B0604020202020204"/>
              <a:buChar char="•"/>
            </a:pPr>
            <a:r>
              <a:rPr lang="en-US" sz="2850">
                <a:solidFill>
                  <a:srgbClr val="000000"/>
                </a:solidFill>
                <a:latin typeface="Times New Roman" panose="02020603050405020304"/>
                <a:ea typeface="Times New Roman" panose="02020603050405020304"/>
                <a:cs typeface="Times New Roman" panose="02020603050405020304"/>
                <a:sym typeface="Times New Roman" panose="02020603050405020304"/>
              </a:rPr>
              <a:t>Sampling Rate: 1-minute intervals</a:t>
            </a:r>
            <a:endParaRPr lang="en-US" sz="285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15315" lvl="1" indent="-307340" algn="just">
              <a:lnSpc>
                <a:spcPts val="3990"/>
              </a:lnSpc>
              <a:buFont typeface="Arial" panose="020B0604020202020204"/>
              <a:buChar char="•"/>
            </a:pPr>
            <a:r>
              <a:rPr lang="en-US" sz="2850">
                <a:solidFill>
                  <a:srgbClr val="000000"/>
                </a:solidFill>
                <a:latin typeface="Times New Roman" panose="02020603050405020304"/>
                <a:ea typeface="Times New Roman" panose="02020603050405020304"/>
                <a:cs typeface="Times New Roman" panose="02020603050405020304"/>
                <a:sym typeface="Times New Roman" panose="02020603050405020304"/>
              </a:rPr>
              <a:t>Total Duration: ~4 years (47 </a:t>
            </a:r>
            <a:endParaRPr lang="en-US" sz="285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15315" lvl="1" indent="-307340" algn="just">
              <a:lnSpc>
                <a:spcPts val="3990"/>
              </a:lnSpc>
              <a:buFont typeface="Arial" panose="020B0604020202020204"/>
              <a:buChar char="•"/>
            </a:pPr>
            <a:r>
              <a:rPr lang="en-US" sz="2850">
                <a:solidFill>
                  <a:srgbClr val="000000"/>
                </a:solidFill>
                <a:latin typeface="Times New Roman" panose="02020603050405020304"/>
                <a:ea typeface="Times New Roman" panose="02020603050405020304"/>
                <a:cs typeface="Times New Roman" panose="02020603050405020304"/>
                <a:sym typeface="Times New Roman" panose="02020603050405020304"/>
              </a:rPr>
              <a:t>No. of Features: 9</a:t>
            </a:r>
            <a:endParaRPr lang="en-US" sz="285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3990"/>
              </a:lnSpc>
            </a:pPr>
          </a:p>
          <a:p>
            <a:pPr algn="just">
              <a:lnSpc>
                <a:spcPts val="3990"/>
              </a:lnSpc>
            </a:pPr>
            <a:r>
              <a:rPr lang="en-US" sz="285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Associated Task:</a:t>
            </a:r>
            <a:endParaRPr lang="en-US" sz="285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marL="615315" lvl="1" indent="-307340" algn="just">
              <a:lnSpc>
                <a:spcPts val="3990"/>
              </a:lnSpc>
              <a:spcBef>
                <a:spcPct val="0"/>
              </a:spcBef>
              <a:buFont typeface="Arial" panose="020B0604020202020204"/>
              <a:buChar char="•"/>
            </a:pPr>
            <a:r>
              <a:rPr lang="en-US" sz="2850">
                <a:solidFill>
                  <a:srgbClr val="000000"/>
                </a:solidFill>
                <a:latin typeface="Times New Roman" panose="02020603050405020304"/>
                <a:ea typeface="Times New Roman" panose="02020603050405020304"/>
                <a:cs typeface="Times New Roman" panose="02020603050405020304"/>
                <a:sym typeface="Times New Roman" panose="02020603050405020304"/>
              </a:rPr>
              <a:t> Regression (Prediction of future electricity consumption)</a:t>
            </a:r>
            <a:endParaRPr lang="en-US" sz="285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3990"/>
              </a:lnSpc>
              <a:spcBef>
                <a:spcPct val="0"/>
              </a:spcBef>
            </a:pPr>
          </a:p>
          <a:p>
            <a:pPr algn="just">
              <a:lnSpc>
                <a:spcPts val="3990"/>
              </a:lnSpc>
              <a:spcBef>
                <a:spcPct val="0"/>
              </a:spcBef>
            </a:pPr>
            <a:r>
              <a:rPr lang="en-US" sz="285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Class Labels: </a:t>
            </a:r>
            <a:endParaRPr lang="en-US" sz="285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marL="615315" lvl="1" indent="-307340" algn="just">
              <a:lnSpc>
                <a:spcPts val="3990"/>
              </a:lnSpc>
              <a:spcBef>
                <a:spcPct val="0"/>
              </a:spcBef>
              <a:buFont typeface="Arial" panose="020B0604020202020204"/>
              <a:buChar char="•"/>
            </a:pPr>
            <a:r>
              <a:rPr lang="en-US" sz="2850">
                <a:solidFill>
                  <a:srgbClr val="000000"/>
                </a:solidFill>
                <a:latin typeface="Times New Roman" panose="02020603050405020304"/>
                <a:ea typeface="Times New Roman" panose="02020603050405020304"/>
                <a:cs typeface="Times New Roman" panose="02020603050405020304"/>
                <a:sym typeface="Times New Roman" panose="02020603050405020304"/>
              </a:rPr>
              <a:t>Date and Time, Global Active Power (kilowatts), Global Reactive Power (kilowatts), Voltage (volts), Global Intensity (amperes), Sub-metering Values (1, 2, and 3 – in watt-hours)</a:t>
            </a:r>
            <a:endParaRPr lang="en-US" sz="285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960"/>
              </a:lnSpc>
            </a:pPr>
          </a:p>
          <a:p>
            <a:pPr algn="ctr">
              <a:lnSpc>
                <a:spcPts val="4115"/>
              </a:lnSpc>
              <a:spcBef>
                <a:spcPct val="0"/>
              </a:spcBef>
            </a:p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grpSp>
        <p:nvGrpSpPr>
          <p:cNvPr id="6" name="Group 6"/>
          <p:cNvGrpSpPr/>
          <p:nvPr/>
        </p:nvGrpSpPr>
        <p:grpSpPr>
          <a:xfrm rot="0">
            <a:off x="1406411" y="9682162"/>
            <a:ext cx="12295822" cy="690562"/>
            <a:chOff x="0" y="0"/>
            <a:chExt cx="16394430" cy="920750"/>
          </a:xfrm>
        </p:grpSpPr>
        <p:sp>
          <p:nvSpPr>
            <p:cNvPr id="7" name="Freeform 7"/>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8" name="TextBox 8"/>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graphicFrame>
        <p:nvGraphicFramePr>
          <p:cNvPr id="9" name="Table 9"/>
          <p:cNvGraphicFramePr>
            <a:graphicFrameLocks noGrp="1"/>
          </p:cNvGraphicFramePr>
          <p:nvPr/>
        </p:nvGraphicFramePr>
        <p:xfrm>
          <a:off x="2472103" y="1026378"/>
          <a:ext cx="13987282" cy="8534400"/>
        </p:xfrm>
        <a:graphic>
          <a:graphicData uri="http://schemas.openxmlformats.org/drawingml/2006/table">
            <a:tbl>
              <a:tblPr/>
              <a:tblGrid>
                <a:gridCol w="3210027"/>
                <a:gridCol w="10777254"/>
              </a:tblGrid>
              <a:tr h="870662">
                <a:tc>
                  <a:txBody>
                    <a:bodyPr rtlCol="0"/>
                    <a:lstStyle/>
                    <a:p>
                      <a:pPr algn="ctr">
                        <a:lnSpc>
                          <a:spcPts val="1150"/>
                        </a:lnSpc>
                        <a:defRPr/>
                      </a:pPr>
                      <a:r>
                        <a:rPr lang="en-US" sz="23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FEATURE</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1150"/>
                        </a:lnSpc>
                        <a:defRPr/>
                      </a:pPr>
                      <a:r>
                        <a:rPr lang="en-US" sz="23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DESCRIPTION</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851526">
                <a:tc>
                  <a:txBody>
                    <a:bodyPr rtlCol="0"/>
                    <a:lstStyle/>
                    <a:p>
                      <a:pPr algn="just">
                        <a:lnSpc>
                          <a:spcPts val="1100"/>
                        </a:lnSpc>
                        <a:defRPr/>
                      </a:pPr>
                      <a:r>
                        <a:rPr lang="en-US" sz="2200">
                          <a:solidFill>
                            <a:srgbClr val="000000"/>
                          </a:solidFill>
                          <a:latin typeface="Times New Roman" panose="02020603050405020304"/>
                          <a:ea typeface="Times New Roman" panose="02020603050405020304"/>
                          <a:cs typeface="Times New Roman" panose="02020603050405020304"/>
                          <a:sym typeface="Times New Roman" panose="02020603050405020304"/>
                        </a:rPr>
                        <a:t>Date</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just">
                        <a:lnSpc>
                          <a:spcPts val="1100"/>
                        </a:lnSpc>
                        <a:defRPr/>
                      </a:pPr>
                      <a:r>
                        <a:rPr lang="en-US" sz="2200">
                          <a:solidFill>
                            <a:srgbClr val="000000"/>
                          </a:solidFill>
                          <a:latin typeface="Times New Roman" panose="02020603050405020304"/>
                          <a:ea typeface="Times New Roman" panose="02020603050405020304"/>
                          <a:cs typeface="Times New Roman" panose="02020603050405020304"/>
                          <a:sym typeface="Times New Roman" panose="02020603050405020304"/>
                        </a:rPr>
                        <a:t>Date of the measurement in dd/mm/yyyy format.</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851526">
                <a:tc>
                  <a:txBody>
                    <a:bodyPr rtlCol="0"/>
                    <a:lstStyle/>
                    <a:p>
                      <a:pPr algn="just">
                        <a:lnSpc>
                          <a:spcPts val="1100"/>
                        </a:lnSpc>
                        <a:defRPr/>
                      </a:pPr>
                      <a:r>
                        <a:rPr lang="en-US" sz="2200">
                          <a:solidFill>
                            <a:srgbClr val="000000"/>
                          </a:solidFill>
                          <a:latin typeface="Times New Roman" panose="02020603050405020304"/>
                          <a:ea typeface="Times New Roman" panose="02020603050405020304"/>
                          <a:cs typeface="Times New Roman" panose="02020603050405020304"/>
                          <a:sym typeface="Times New Roman" panose="02020603050405020304"/>
                        </a:rPr>
                        <a:t>Time</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just">
                        <a:lnSpc>
                          <a:spcPts val="1100"/>
                        </a:lnSpc>
                        <a:defRPr/>
                      </a:pPr>
                      <a:r>
                        <a:rPr lang="en-US" sz="2200">
                          <a:solidFill>
                            <a:srgbClr val="000000"/>
                          </a:solidFill>
                          <a:latin typeface="Times New Roman" panose="02020603050405020304"/>
                          <a:ea typeface="Times New Roman" panose="02020603050405020304"/>
                          <a:cs typeface="Times New Roman" panose="02020603050405020304"/>
                          <a:sym typeface="Times New Roman" panose="02020603050405020304"/>
                        </a:rPr>
                        <a:t>Time of the measurement in hh:mm:ss format.</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851526">
                <a:tc>
                  <a:txBody>
                    <a:bodyPr rtlCol="0"/>
                    <a:lstStyle/>
                    <a:p>
                      <a:pPr algn="just">
                        <a:lnSpc>
                          <a:spcPts val="1100"/>
                        </a:lnSpc>
                        <a:defRPr/>
                      </a:pPr>
                      <a:r>
                        <a:rPr lang="en-US" sz="2200">
                          <a:solidFill>
                            <a:srgbClr val="000000"/>
                          </a:solidFill>
                          <a:latin typeface="Times New Roman" panose="02020603050405020304"/>
                          <a:ea typeface="Times New Roman" panose="02020603050405020304"/>
                          <a:cs typeface="Times New Roman" panose="02020603050405020304"/>
                          <a:sym typeface="Times New Roman" panose="02020603050405020304"/>
                        </a:rPr>
                        <a:t>Global_active_power</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just">
                        <a:lnSpc>
                          <a:spcPts val="1100"/>
                        </a:lnSpc>
                        <a:defRPr/>
                      </a:pPr>
                      <a:r>
                        <a:rPr lang="en-US" sz="2200">
                          <a:solidFill>
                            <a:srgbClr val="000000"/>
                          </a:solidFill>
                          <a:latin typeface="Times New Roman" panose="02020603050405020304"/>
                          <a:ea typeface="Times New Roman" panose="02020603050405020304"/>
                          <a:cs typeface="Times New Roman" panose="02020603050405020304"/>
                          <a:sym typeface="Times New Roman" panose="02020603050405020304"/>
                        </a:rPr>
                        <a:t>Household global active power averaged per minute (in kilowatts).</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851526">
                <a:tc>
                  <a:txBody>
                    <a:bodyPr rtlCol="0"/>
                    <a:lstStyle/>
                    <a:p>
                      <a:pPr algn="just">
                        <a:lnSpc>
                          <a:spcPts val="1100"/>
                        </a:lnSpc>
                        <a:defRPr/>
                      </a:pPr>
                      <a:r>
                        <a:rPr lang="en-US" sz="2200">
                          <a:solidFill>
                            <a:srgbClr val="000000"/>
                          </a:solidFill>
                          <a:latin typeface="Times New Roman" panose="02020603050405020304"/>
                          <a:ea typeface="Times New Roman" panose="02020603050405020304"/>
                          <a:cs typeface="Times New Roman" panose="02020603050405020304"/>
                          <a:sym typeface="Times New Roman" panose="02020603050405020304"/>
                        </a:rPr>
                        <a:t>Global_reactive_power</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just">
                        <a:lnSpc>
                          <a:spcPts val="1100"/>
                        </a:lnSpc>
                        <a:defRPr/>
                      </a:pPr>
                      <a:r>
                        <a:rPr lang="en-US" sz="2200">
                          <a:solidFill>
                            <a:srgbClr val="000000"/>
                          </a:solidFill>
                          <a:latin typeface="Times New Roman" panose="02020603050405020304"/>
                          <a:ea typeface="Times New Roman" panose="02020603050405020304"/>
                          <a:cs typeface="Times New Roman" panose="02020603050405020304"/>
                          <a:sym typeface="Times New Roman" panose="02020603050405020304"/>
                        </a:rPr>
                        <a:t>Reactive power averaged per minute, mainly due to inductive loads (in kilowatts).</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851526">
                <a:tc>
                  <a:txBody>
                    <a:bodyPr rtlCol="0"/>
                    <a:lstStyle/>
                    <a:p>
                      <a:pPr algn="just">
                        <a:lnSpc>
                          <a:spcPts val="1100"/>
                        </a:lnSpc>
                        <a:defRPr/>
                      </a:pPr>
                      <a:r>
                        <a:rPr lang="en-US" sz="2200">
                          <a:solidFill>
                            <a:srgbClr val="000000"/>
                          </a:solidFill>
                          <a:latin typeface="Times New Roman" panose="02020603050405020304"/>
                          <a:ea typeface="Times New Roman" panose="02020603050405020304"/>
                          <a:cs typeface="Times New Roman" panose="02020603050405020304"/>
                          <a:sym typeface="Times New Roman" panose="02020603050405020304"/>
                        </a:rPr>
                        <a:t>Voltage</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just">
                        <a:lnSpc>
                          <a:spcPts val="1100"/>
                        </a:lnSpc>
                        <a:defRPr/>
                      </a:pPr>
                      <a:r>
                        <a:rPr lang="en-US" sz="2200">
                          <a:solidFill>
                            <a:srgbClr val="000000"/>
                          </a:solidFill>
                          <a:latin typeface="Times New Roman" panose="02020603050405020304"/>
                          <a:ea typeface="Times New Roman" panose="02020603050405020304"/>
                          <a:cs typeface="Times New Roman" panose="02020603050405020304"/>
                          <a:sym typeface="Times New Roman" panose="02020603050405020304"/>
                        </a:rPr>
                        <a:t>Average voltage during the minute (in volts).</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851526">
                <a:tc>
                  <a:txBody>
                    <a:bodyPr rtlCol="0"/>
                    <a:lstStyle/>
                    <a:p>
                      <a:pPr algn="just">
                        <a:lnSpc>
                          <a:spcPts val="3080"/>
                        </a:lnSpc>
                        <a:defRPr/>
                      </a:pPr>
                      <a:r>
                        <a:rPr lang="en-US" sz="2200">
                          <a:solidFill>
                            <a:srgbClr val="000000"/>
                          </a:solidFill>
                          <a:latin typeface="Times New Roman" panose="02020603050405020304"/>
                          <a:ea typeface="Times New Roman" panose="02020603050405020304"/>
                          <a:cs typeface="Times New Roman" panose="02020603050405020304"/>
                          <a:sym typeface="Times New Roman" panose="02020603050405020304"/>
                        </a:rPr>
                        <a:t>Global_intensity</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just">
                        <a:lnSpc>
                          <a:spcPts val="3080"/>
                        </a:lnSpc>
                        <a:defRPr/>
                      </a:pPr>
                      <a:r>
                        <a:rPr lang="en-US" sz="2200">
                          <a:solidFill>
                            <a:srgbClr val="000000"/>
                          </a:solidFill>
                          <a:latin typeface="Times New Roman" panose="02020603050405020304"/>
                          <a:ea typeface="Times New Roman" panose="02020603050405020304"/>
                          <a:cs typeface="Times New Roman" panose="02020603050405020304"/>
                          <a:sym typeface="Times New Roman" panose="02020603050405020304"/>
                        </a:rPr>
                        <a:t>Total current drawn by the household appliances per minute (in amperes).</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851526">
                <a:tc>
                  <a:txBody>
                    <a:bodyPr rtlCol="0"/>
                    <a:lstStyle/>
                    <a:p>
                      <a:pPr algn="just">
                        <a:lnSpc>
                          <a:spcPts val="3080"/>
                        </a:lnSpc>
                        <a:defRPr/>
                      </a:pPr>
                      <a:r>
                        <a:rPr lang="en-US" sz="2200">
                          <a:solidFill>
                            <a:srgbClr val="000000"/>
                          </a:solidFill>
                          <a:latin typeface="Times New Roman" panose="02020603050405020304"/>
                          <a:ea typeface="Times New Roman" panose="02020603050405020304"/>
                          <a:cs typeface="Times New Roman" panose="02020603050405020304"/>
                          <a:sym typeface="Times New Roman" panose="02020603050405020304"/>
                        </a:rPr>
                        <a:t>Sub_metering_1</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just">
                        <a:lnSpc>
                          <a:spcPts val="3080"/>
                        </a:lnSpc>
                        <a:defRPr/>
                      </a:pPr>
                      <a:r>
                        <a:rPr lang="en-US" sz="2200">
                          <a:solidFill>
                            <a:srgbClr val="000000"/>
                          </a:solidFill>
                          <a:latin typeface="Times New Roman" panose="02020603050405020304"/>
                          <a:ea typeface="Times New Roman" panose="02020603050405020304"/>
                          <a:cs typeface="Times New Roman" panose="02020603050405020304"/>
                          <a:sym typeface="Times New Roman" panose="02020603050405020304"/>
                        </a:rPr>
                        <a:t>Energy usage (in watt-hours) in the kitchen</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851526">
                <a:tc>
                  <a:txBody>
                    <a:bodyPr rtlCol="0"/>
                    <a:lstStyle/>
                    <a:p>
                      <a:pPr algn="just">
                        <a:lnSpc>
                          <a:spcPts val="3080"/>
                        </a:lnSpc>
                        <a:defRPr/>
                      </a:pPr>
                      <a:r>
                        <a:rPr lang="en-US" sz="2200">
                          <a:solidFill>
                            <a:srgbClr val="000000"/>
                          </a:solidFill>
                          <a:latin typeface="Times New Roman" panose="02020603050405020304"/>
                          <a:ea typeface="Times New Roman" panose="02020603050405020304"/>
                          <a:cs typeface="Times New Roman" panose="02020603050405020304"/>
                          <a:sym typeface="Times New Roman" panose="02020603050405020304"/>
                        </a:rPr>
                        <a:t>Sub_metering_2</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just">
                        <a:lnSpc>
                          <a:spcPts val="3080"/>
                        </a:lnSpc>
                        <a:defRPr/>
                      </a:pPr>
                      <a:r>
                        <a:rPr lang="en-US" sz="2200">
                          <a:solidFill>
                            <a:srgbClr val="000000"/>
                          </a:solidFill>
                          <a:latin typeface="Times New Roman" panose="02020603050405020304"/>
                          <a:ea typeface="Times New Roman" panose="02020603050405020304"/>
                          <a:cs typeface="Times New Roman" panose="02020603050405020304"/>
                          <a:sym typeface="Times New Roman" panose="02020603050405020304"/>
                        </a:rPr>
                        <a:t>Energy usage (in watt-hours) in the laundry room</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851526">
                <a:tc>
                  <a:txBody>
                    <a:bodyPr rtlCol="0"/>
                    <a:lstStyle/>
                    <a:p>
                      <a:pPr algn="just">
                        <a:lnSpc>
                          <a:spcPts val="3080"/>
                        </a:lnSpc>
                        <a:defRPr/>
                      </a:pPr>
                      <a:r>
                        <a:rPr lang="en-US" sz="2200">
                          <a:solidFill>
                            <a:srgbClr val="000000"/>
                          </a:solidFill>
                          <a:latin typeface="Times New Roman" panose="02020603050405020304"/>
                          <a:ea typeface="Times New Roman" panose="02020603050405020304"/>
                          <a:cs typeface="Times New Roman" panose="02020603050405020304"/>
                          <a:sym typeface="Times New Roman" panose="02020603050405020304"/>
                        </a:rPr>
                        <a:t>Sub_metering_3</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just">
                        <a:lnSpc>
                          <a:spcPts val="3080"/>
                        </a:lnSpc>
                        <a:defRPr/>
                      </a:pPr>
                      <a:r>
                        <a:rPr lang="en-US" sz="2200">
                          <a:solidFill>
                            <a:srgbClr val="000000"/>
                          </a:solidFill>
                          <a:latin typeface="Times New Roman" panose="02020603050405020304"/>
                          <a:ea typeface="Times New Roman" panose="02020603050405020304"/>
                          <a:cs typeface="Times New Roman" panose="02020603050405020304"/>
                          <a:sym typeface="Times New Roman" panose="02020603050405020304"/>
                        </a:rPr>
                        <a:t>Energy usage (in watt-hours) by electric water heater and air conditioner.</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bl>
          </a:graphicData>
        </a:graphic>
      </p:graphicFrame>
      <p:sp>
        <p:nvSpPr>
          <p:cNvPr id="10" name="TextBox 10"/>
          <p:cNvSpPr txBox="1"/>
          <p:nvPr/>
        </p:nvSpPr>
        <p:spPr>
          <a:xfrm>
            <a:off x="6718300" y="306070"/>
            <a:ext cx="6518275"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DATA COLLECTION</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1" name="TextBox 11"/>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sp>
        <p:nvSpPr>
          <p:cNvPr id="6" name="TextBox 6"/>
          <p:cNvSpPr txBox="1"/>
          <p:nvPr/>
        </p:nvSpPr>
        <p:spPr>
          <a:xfrm>
            <a:off x="6670675" y="306070"/>
            <a:ext cx="5805805"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SYSTEM OVERVIEW</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grpSp>
        <p:nvGrpSpPr>
          <p:cNvPr id="7" name="Group 7"/>
          <p:cNvGrpSpPr/>
          <p:nvPr/>
        </p:nvGrpSpPr>
        <p:grpSpPr>
          <a:xfrm rot="0">
            <a:off x="1406411" y="9682162"/>
            <a:ext cx="12295822" cy="690562"/>
            <a:chOff x="0" y="0"/>
            <a:chExt cx="16394430" cy="920750"/>
          </a:xfrm>
        </p:grpSpPr>
        <p:sp>
          <p:nvSpPr>
            <p:cNvPr id="8" name="Freeform 8"/>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9" name="TextBox 9"/>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10" name="TextBox 10"/>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Freeform 11"/>
          <p:cNvSpPr/>
          <p:nvPr/>
        </p:nvSpPr>
        <p:spPr>
          <a:xfrm>
            <a:off x="282422" y="1606927"/>
            <a:ext cx="17723155" cy="7373303"/>
          </a:xfrm>
          <a:custGeom>
            <a:avLst/>
            <a:gdLst/>
            <a:ahLst/>
            <a:cxnLst/>
            <a:rect l="l" t="t" r="r" b="b"/>
            <a:pathLst>
              <a:path w="17723155" h="7373303">
                <a:moveTo>
                  <a:pt x="0" y="0"/>
                </a:moveTo>
                <a:lnTo>
                  <a:pt x="17723156" y="0"/>
                </a:lnTo>
                <a:lnTo>
                  <a:pt x="17723156" y="7373302"/>
                </a:lnTo>
                <a:lnTo>
                  <a:pt x="0" y="7373302"/>
                </a:lnTo>
                <a:lnTo>
                  <a:pt x="0" y="0"/>
                </a:lnTo>
                <a:close/>
              </a:path>
            </a:pathLst>
          </a:custGeom>
          <a:blipFill>
            <a:blip r:embed="rId3"/>
            <a:stretch>
              <a:fillRect l="-3" r="-3"/>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grpSp>
        <p:nvGrpSpPr>
          <p:cNvPr id="6" name="Group 6"/>
          <p:cNvGrpSpPr/>
          <p:nvPr/>
        </p:nvGrpSpPr>
        <p:grpSpPr>
          <a:xfrm rot="0">
            <a:off x="1406411" y="9682162"/>
            <a:ext cx="12295822" cy="690562"/>
            <a:chOff x="0" y="0"/>
            <a:chExt cx="16394430" cy="920750"/>
          </a:xfrm>
        </p:grpSpPr>
        <p:sp>
          <p:nvSpPr>
            <p:cNvPr id="7" name="Freeform 7"/>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8" name="TextBox 8"/>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9" name="TextBox 9"/>
          <p:cNvSpPr txBox="1"/>
          <p:nvPr/>
        </p:nvSpPr>
        <p:spPr>
          <a:xfrm>
            <a:off x="5476875" y="306070"/>
            <a:ext cx="6830060"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DESIGN - UML DIAGRAMS</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0" name="TextBox 10"/>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TextBox 11"/>
          <p:cNvSpPr txBox="1"/>
          <p:nvPr/>
        </p:nvSpPr>
        <p:spPr>
          <a:xfrm>
            <a:off x="6470487" y="1093695"/>
            <a:ext cx="4958160" cy="722631"/>
          </a:xfrm>
          <a:prstGeom prst="rect">
            <a:avLst/>
          </a:prstGeom>
        </p:spPr>
        <p:txBody>
          <a:bodyPr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USE CASE DIAGRAM</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2" name="Freeform 12"/>
          <p:cNvSpPr/>
          <p:nvPr/>
        </p:nvSpPr>
        <p:spPr>
          <a:xfrm>
            <a:off x="2438593" y="1816326"/>
            <a:ext cx="13021947" cy="7814566"/>
          </a:xfrm>
          <a:custGeom>
            <a:avLst/>
            <a:gdLst/>
            <a:ahLst/>
            <a:cxnLst/>
            <a:rect l="l" t="t" r="r" b="b"/>
            <a:pathLst>
              <a:path w="13021947" h="7814566">
                <a:moveTo>
                  <a:pt x="0" y="0"/>
                </a:moveTo>
                <a:lnTo>
                  <a:pt x="13021947" y="0"/>
                </a:lnTo>
                <a:lnTo>
                  <a:pt x="13021947" y="7814566"/>
                </a:lnTo>
                <a:lnTo>
                  <a:pt x="0" y="7814566"/>
                </a:lnTo>
                <a:lnTo>
                  <a:pt x="0" y="0"/>
                </a:lnTo>
                <a:close/>
              </a:path>
            </a:pathLst>
          </a:custGeom>
          <a:blipFill>
            <a:blip r:embed="rId3"/>
            <a:stretch>
              <a:fillRect t="-2482" b="-2499"/>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grpSp>
        <p:nvGrpSpPr>
          <p:cNvPr id="6" name="Group 6"/>
          <p:cNvGrpSpPr/>
          <p:nvPr/>
        </p:nvGrpSpPr>
        <p:grpSpPr>
          <a:xfrm rot="0">
            <a:off x="1406411" y="9682162"/>
            <a:ext cx="12295822" cy="690562"/>
            <a:chOff x="0" y="0"/>
            <a:chExt cx="16394430" cy="920750"/>
          </a:xfrm>
        </p:grpSpPr>
        <p:sp>
          <p:nvSpPr>
            <p:cNvPr id="7" name="Freeform 7"/>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8" name="TextBox 8"/>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9" name="Freeform 9"/>
          <p:cNvSpPr/>
          <p:nvPr/>
        </p:nvSpPr>
        <p:spPr>
          <a:xfrm>
            <a:off x="2890931" y="1816326"/>
            <a:ext cx="12506138" cy="7769438"/>
          </a:xfrm>
          <a:custGeom>
            <a:avLst/>
            <a:gdLst/>
            <a:ahLst/>
            <a:cxnLst/>
            <a:rect l="l" t="t" r="r" b="b"/>
            <a:pathLst>
              <a:path w="12506138" h="7769438">
                <a:moveTo>
                  <a:pt x="0" y="0"/>
                </a:moveTo>
                <a:lnTo>
                  <a:pt x="12506138" y="0"/>
                </a:lnTo>
                <a:lnTo>
                  <a:pt x="12506138" y="7769439"/>
                </a:lnTo>
                <a:lnTo>
                  <a:pt x="0" y="7769439"/>
                </a:lnTo>
                <a:lnTo>
                  <a:pt x="0" y="0"/>
                </a:lnTo>
                <a:close/>
              </a:path>
            </a:pathLst>
          </a:custGeom>
          <a:blipFill>
            <a:blip r:embed="rId3"/>
            <a:stretch>
              <a:fillRect/>
            </a:stretch>
          </a:blipFill>
        </p:spPr>
      </p:sp>
      <p:sp>
        <p:nvSpPr>
          <p:cNvPr id="10" name="TextBox 10"/>
          <p:cNvSpPr txBox="1"/>
          <p:nvPr/>
        </p:nvSpPr>
        <p:spPr>
          <a:xfrm>
            <a:off x="4596765" y="306070"/>
            <a:ext cx="7710170"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DESIGN - UML DIAGRAMS</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1" name="TextBox 11"/>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TextBox 12"/>
          <p:cNvSpPr txBox="1"/>
          <p:nvPr/>
        </p:nvSpPr>
        <p:spPr>
          <a:xfrm>
            <a:off x="6033135" y="1093470"/>
            <a:ext cx="4987925"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CLASS DIAGRAM</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grpSp>
        <p:nvGrpSpPr>
          <p:cNvPr id="6" name="Group 6"/>
          <p:cNvGrpSpPr/>
          <p:nvPr/>
        </p:nvGrpSpPr>
        <p:grpSpPr>
          <a:xfrm rot="0">
            <a:off x="1406411" y="9682162"/>
            <a:ext cx="12295822" cy="690562"/>
            <a:chOff x="0" y="0"/>
            <a:chExt cx="16394430" cy="920750"/>
          </a:xfrm>
        </p:grpSpPr>
        <p:sp>
          <p:nvSpPr>
            <p:cNvPr id="7" name="Freeform 7"/>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8" name="TextBox 8"/>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9" name="Freeform 9"/>
          <p:cNvSpPr/>
          <p:nvPr/>
        </p:nvSpPr>
        <p:spPr>
          <a:xfrm>
            <a:off x="2785680" y="1816326"/>
            <a:ext cx="12327774" cy="7735678"/>
          </a:xfrm>
          <a:custGeom>
            <a:avLst/>
            <a:gdLst/>
            <a:ahLst/>
            <a:cxnLst/>
            <a:rect l="l" t="t" r="r" b="b"/>
            <a:pathLst>
              <a:path w="12327774" h="7735678">
                <a:moveTo>
                  <a:pt x="0" y="0"/>
                </a:moveTo>
                <a:lnTo>
                  <a:pt x="12327774" y="0"/>
                </a:lnTo>
                <a:lnTo>
                  <a:pt x="12327774" y="7735679"/>
                </a:lnTo>
                <a:lnTo>
                  <a:pt x="0" y="7735679"/>
                </a:lnTo>
                <a:lnTo>
                  <a:pt x="0" y="0"/>
                </a:lnTo>
                <a:close/>
              </a:path>
            </a:pathLst>
          </a:custGeom>
          <a:blipFill>
            <a:blip r:embed="rId3"/>
            <a:stretch>
              <a:fillRect/>
            </a:stretch>
          </a:blipFill>
        </p:spPr>
      </p:sp>
      <p:sp>
        <p:nvSpPr>
          <p:cNvPr id="10" name="TextBox 10"/>
          <p:cNvSpPr txBox="1"/>
          <p:nvPr/>
        </p:nvSpPr>
        <p:spPr>
          <a:xfrm>
            <a:off x="5562600" y="300355"/>
            <a:ext cx="6891655"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DESIGN - UML DIAGRAMS</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1" name="TextBox 11"/>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TextBox 12"/>
          <p:cNvSpPr txBox="1"/>
          <p:nvPr/>
        </p:nvSpPr>
        <p:spPr>
          <a:xfrm>
            <a:off x="5649595" y="1093470"/>
            <a:ext cx="5937885"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SEQUENCE DIAGRAM</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sp>
        <p:nvSpPr>
          <p:cNvPr id="6" name="TextBox 6"/>
          <p:cNvSpPr txBox="1"/>
          <p:nvPr/>
        </p:nvSpPr>
        <p:spPr>
          <a:xfrm>
            <a:off x="7771408" y="876300"/>
            <a:ext cx="2745184" cy="722631"/>
          </a:xfrm>
          <a:prstGeom prst="rect">
            <a:avLst/>
          </a:prstGeom>
        </p:spPr>
        <p:txBody>
          <a:bodyPr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CONTENTS</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7" name="TextBox 7"/>
          <p:cNvSpPr txBox="1"/>
          <p:nvPr/>
        </p:nvSpPr>
        <p:spPr>
          <a:xfrm>
            <a:off x="2819400" y="1790700"/>
            <a:ext cx="5638165" cy="7713345"/>
          </a:xfrm>
          <a:prstGeom prst="rect">
            <a:avLst/>
          </a:prstGeom>
        </p:spPr>
        <p:txBody>
          <a:bodyPr wrap="square" lIns="0" tIns="0" rIns="0" bIns="0" rtlCol="0" anchor="t">
            <a:spAutoFit/>
          </a:bodyPr>
          <a:lstStyle/>
          <a:p>
            <a:pPr marL="927735" lvl="1" indent="-464185" algn="l">
              <a:lnSpc>
                <a:spcPts val="6015"/>
              </a:lnSpc>
              <a:buFont typeface="Arial" panose="020B0604020202020204"/>
              <a:buChar char="•"/>
            </a:pPr>
            <a:r>
              <a:rPr lang="en-US" sz="4295">
                <a:solidFill>
                  <a:srgbClr val="000000"/>
                </a:solidFill>
                <a:latin typeface="Times New Roman" panose="02020603050405020304"/>
                <a:ea typeface="Times New Roman" panose="02020603050405020304"/>
                <a:cs typeface="Times New Roman" panose="02020603050405020304"/>
                <a:sym typeface="Times New Roman" panose="02020603050405020304"/>
              </a:rPr>
              <a:t>Abstract</a:t>
            </a:r>
            <a:endParaRPr lang="en-US" sz="429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27735" lvl="1" indent="-464185" algn="l">
              <a:lnSpc>
                <a:spcPts val="6015"/>
              </a:lnSpc>
              <a:buFont typeface="Arial" panose="020B0604020202020204"/>
              <a:buChar char="•"/>
            </a:pPr>
            <a:r>
              <a:rPr lang="en-US" sz="4295">
                <a:solidFill>
                  <a:srgbClr val="000000"/>
                </a:solidFill>
                <a:latin typeface="Times New Roman" panose="02020603050405020304"/>
                <a:ea typeface="Times New Roman" panose="02020603050405020304"/>
                <a:cs typeface="Times New Roman" panose="02020603050405020304"/>
                <a:sym typeface="Times New Roman" panose="02020603050405020304"/>
              </a:rPr>
              <a:t>Objective</a:t>
            </a:r>
            <a:endParaRPr lang="en-US" sz="429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27735" lvl="1" indent="-464185" algn="l">
              <a:lnSpc>
                <a:spcPts val="6015"/>
              </a:lnSpc>
              <a:buFont typeface="Arial" panose="020B0604020202020204"/>
              <a:buChar char="•"/>
            </a:pPr>
            <a:r>
              <a:rPr lang="en-US" sz="4295">
                <a:solidFill>
                  <a:srgbClr val="000000"/>
                </a:solidFill>
                <a:latin typeface="Times New Roman" panose="02020603050405020304"/>
                <a:ea typeface="Times New Roman" panose="02020603050405020304"/>
                <a:cs typeface="Times New Roman" panose="02020603050405020304"/>
                <a:sym typeface="Times New Roman" panose="02020603050405020304"/>
              </a:rPr>
              <a:t>Introduction</a:t>
            </a:r>
            <a:endParaRPr lang="en-US" sz="429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27735" lvl="1" indent="-464185" algn="l">
              <a:lnSpc>
                <a:spcPts val="6015"/>
              </a:lnSpc>
              <a:buFont typeface="Arial" panose="020B0604020202020204"/>
              <a:buChar char="•"/>
            </a:pPr>
            <a:r>
              <a:rPr lang="en-US" sz="4295">
                <a:solidFill>
                  <a:srgbClr val="000000"/>
                </a:solidFill>
                <a:latin typeface="Times New Roman" panose="02020603050405020304"/>
                <a:ea typeface="Times New Roman" panose="02020603050405020304"/>
                <a:cs typeface="Times New Roman" panose="02020603050405020304"/>
                <a:sym typeface="Times New Roman" panose="02020603050405020304"/>
              </a:rPr>
              <a:t>Literature Survey</a:t>
            </a:r>
            <a:endParaRPr lang="en-US" sz="429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27735" lvl="1" indent="-464185" algn="l">
              <a:lnSpc>
                <a:spcPts val="6015"/>
              </a:lnSpc>
              <a:buFont typeface="Arial" panose="020B0604020202020204"/>
              <a:buChar char="•"/>
            </a:pPr>
            <a:r>
              <a:rPr lang="en-US" sz="4295">
                <a:solidFill>
                  <a:srgbClr val="000000"/>
                </a:solidFill>
                <a:latin typeface="Times New Roman" panose="02020603050405020304"/>
                <a:ea typeface="Times New Roman" panose="02020603050405020304"/>
                <a:cs typeface="Times New Roman" panose="02020603050405020304"/>
                <a:sym typeface="Times New Roman" panose="02020603050405020304"/>
              </a:rPr>
              <a:t>Requirements</a:t>
            </a:r>
            <a:endParaRPr lang="en-US" sz="429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27735" lvl="1" indent="-464185" algn="l">
              <a:lnSpc>
                <a:spcPts val="6015"/>
              </a:lnSpc>
              <a:buFont typeface="Arial" panose="020B0604020202020204"/>
              <a:buChar char="•"/>
            </a:pPr>
            <a:r>
              <a:rPr lang="en-US" sz="4295">
                <a:solidFill>
                  <a:srgbClr val="000000"/>
                </a:solidFill>
                <a:latin typeface="Times New Roman" panose="02020603050405020304"/>
                <a:ea typeface="Times New Roman" panose="02020603050405020304"/>
                <a:cs typeface="Times New Roman" panose="02020603050405020304"/>
                <a:sym typeface="Times New Roman" panose="02020603050405020304"/>
              </a:rPr>
              <a:t>Existing System</a:t>
            </a:r>
            <a:endParaRPr lang="en-US" sz="429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27735" lvl="1" indent="-464185" algn="l">
              <a:lnSpc>
                <a:spcPts val="6015"/>
              </a:lnSpc>
              <a:buFont typeface="Arial" panose="020B0604020202020204"/>
              <a:buChar char="•"/>
            </a:pPr>
            <a:r>
              <a:rPr lang="en-US" sz="4295">
                <a:solidFill>
                  <a:srgbClr val="000000"/>
                </a:solidFill>
                <a:latin typeface="Times New Roman" panose="02020603050405020304"/>
                <a:ea typeface="Times New Roman" panose="02020603050405020304"/>
                <a:cs typeface="Times New Roman" panose="02020603050405020304"/>
                <a:sym typeface="Times New Roman" panose="02020603050405020304"/>
              </a:rPr>
              <a:t>Limitations</a:t>
            </a:r>
            <a:endParaRPr lang="en-US" sz="429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27735" lvl="1" indent="-464185" algn="l">
              <a:lnSpc>
                <a:spcPts val="6015"/>
              </a:lnSpc>
              <a:buFont typeface="Arial" panose="020B0604020202020204"/>
              <a:buChar char="•"/>
            </a:pPr>
            <a:r>
              <a:rPr lang="en-US" sz="4295">
                <a:solidFill>
                  <a:srgbClr val="000000"/>
                </a:solidFill>
                <a:latin typeface="Times New Roman" panose="02020603050405020304"/>
                <a:ea typeface="Times New Roman" panose="02020603050405020304"/>
                <a:cs typeface="Times New Roman" panose="02020603050405020304"/>
                <a:sym typeface="Times New Roman" panose="02020603050405020304"/>
              </a:rPr>
              <a:t>Proposed System</a:t>
            </a:r>
            <a:endParaRPr lang="en-US" sz="429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27735" lvl="1" indent="-464185" algn="l">
              <a:lnSpc>
                <a:spcPts val="6015"/>
              </a:lnSpc>
              <a:buFont typeface="Arial" panose="020B0604020202020204"/>
              <a:buChar char="•"/>
            </a:pPr>
            <a:r>
              <a:rPr lang="en-US" sz="4295">
                <a:solidFill>
                  <a:srgbClr val="000000"/>
                </a:solidFill>
                <a:latin typeface="Times New Roman" panose="02020603050405020304"/>
                <a:ea typeface="Times New Roman" panose="02020603050405020304"/>
                <a:cs typeface="Times New Roman" panose="02020603050405020304"/>
                <a:sym typeface="Times New Roman" panose="02020603050405020304"/>
              </a:rPr>
              <a:t>Data Collection</a:t>
            </a:r>
            <a:endParaRPr lang="en-US" sz="429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27735" lvl="1" indent="-464185" algn="l">
              <a:lnSpc>
                <a:spcPts val="6015"/>
              </a:lnSpc>
              <a:buFont typeface="Arial" panose="020B0604020202020204"/>
              <a:buChar char="•"/>
            </a:pPr>
            <a:endParaRPr lang="en-US" sz="429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Text Box 9"/>
          <p:cNvSpPr txBox="1"/>
          <p:nvPr/>
        </p:nvSpPr>
        <p:spPr>
          <a:xfrm>
            <a:off x="9067800" y="1790700"/>
            <a:ext cx="6384290" cy="7695565"/>
          </a:xfrm>
          <a:prstGeom prst="rect">
            <a:avLst/>
          </a:prstGeom>
          <a:noFill/>
        </p:spPr>
        <p:txBody>
          <a:bodyPr wrap="square" rtlCol="0">
            <a:spAutoFit/>
          </a:bodyPr>
          <a:p>
            <a:pPr marL="927735" lvl="1" indent="-464185" algn="l">
              <a:lnSpc>
                <a:spcPts val="6015"/>
              </a:lnSpc>
              <a:buFont typeface="Arial" panose="020B0604020202020204"/>
              <a:buChar char="•"/>
            </a:pPr>
            <a:r>
              <a:rPr lang="en-US" sz="4300">
                <a:solidFill>
                  <a:srgbClr val="000000"/>
                </a:solidFill>
                <a:latin typeface="Times New Roman" panose="02020603050405020304"/>
                <a:ea typeface="Times New Roman" panose="02020603050405020304"/>
                <a:cs typeface="Times New Roman" panose="02020603050405020304"/>
                <a:sym typeface="Times New Roman" panose="02020603050405020304"/>
              </a:rPr>
              <a:t>Data Collection</a:t>
            </a:r>
            <a:endParaRPr lang="en-US" sz="43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27735" lvl="1" indent="-464185" algn="l">
              <a:lnSpc>
                <a:spcPts val="6015"/>
              </a:lnSpc>
              <a:buFont typeface="Arial" panose="020B0604020202020204"/>
              <a:buChar char="•"/>
            </a:pPr>
            <a:r>
              <a:rPr lang="en-US" sz="4300">
                <a:solidFill>
                  <a:srgbClr val="000000"/>
                </a:solidFill>
                <a:latin typeface="Times New Roman" panose="02020603050405020304"/>
                <a:ea typeface="Times New Roman" panose="02020603050405020304"/>
                <a:cs typeface="Times New Roman" panose="02020603050405020304"/>
                <a:sym typeface="Times New Roman" panose="02020603050405020304"/>
              </a:rPr>
              <a:t>System Overview</a:t>
            </a:r>
            <a:endParaRPr lang="en-US" sz="43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27735" lvl="1" indent="-464185" algn="l">
              <a:lnSpc>
                <a:spcPts val="6015"/>
              </a:lnSpc>
              <a:buFont typeface="Arial" panose="020B0604020202020204"/>
              <a:buChar char="•"/>
            </a:pPr>
            <a:r>
              <a:rPr lang="en-US" sz="4300">
                <a:solidFill>
                  <a:srgbClr val="000000"/>
                </a:solidFill>
                <a:latin typeface="Times New Roman" panose="02020603050405020304"/>
                <a:ea typeface="Times New Roman" panose="02020603050405020304"/>
                <a:cs typeface="Times New Roman" panose="02020603050405020304"/>
                <a:sym typeface="Times New Roman" panose="02020603050405020304"/>
              </a:rPr>
              <a:t>Design</a:t>
            </a:r>
            <a:endParaRPr lang="en-US" sz="43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27735" lvl="1" indent="-464185" algn="l">
              <a:lnSpc>
                <a:spcPts val="6015"/>
              </a:lnSpc>
              <a:buFont typeface="Arial" panose="020B0604020202020204"/>
              <a:buChar char="•"/>
            </a:pPr>
            <a:r>
              <a:rPr lang="en-US" sz="4300">
                <a:solidFill>
                  <a:srgbClr val="000000"/>
                </a:solidFill>
                <a:latin typeface="Times New Roman" panose="02020603050405020304"/>
                <a:ea typeface="Times New Roman" panose="02020603050405020304"/>
                <a:cs typeface="Times New Roman" panose="02020603050405020304"/>
                <a:sym typeface="Times New Roman" panose="02020603050405020304"/>
              </a:rPr>
              <a:t>Methodology</a:t>
            </a:r>
            <a:endParaRPr lang="en-US" sz="43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27735" lvl="1" indent="-464185" algn="l">
              <a:lnSpc>
                <a:spcPts val="6015"/>
              </a:lnSpc>
              <a:buFont typeface="Arial" panose="020B0604020202020204"/>
              <a:buChar char="•"/>
            </a:pPr>
            <a:r>
              <a:rPr lang="en-US" sz="4300">
                <a:solidFill>
                  <a:srgbClr val="000000"/>
                </a:solidFill>
                <a:latin typeface="Times New Roman" panose="02020603050405020304"/>
                <a:ea typeface="Times New Roman" panose="02020603050405020304"/>
                <a:cs typeface="Times New Roman" panose="02020603050405020304"/>
                <a:sym typeface="Times New Roman" panose="02020603050405020304"/>
              </a:rPr>
              <a:t>Result Analysis</a:t>
            </a:r>
            <a:endParaRPr lang="en-US" sz="43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27735" lvl="1" indent="-464185" algn="l">
              <a:lnSpc>
                <a:spcPts val="6015"/>
              </a:lnSpc>
              <a:buFont typeface="Arial" panose="020B0604020202020204"/>
              <a:buChar char="•"/>
            </a:pPr>
            <a:r>
              <a:rPr lang="en-US" sz="4300">
                <a:solidFill>
                  <a:srgbClr val="000000"/>
                </a:solidFill>
                <a:latin typeface="Times New Roman" panose="02020603050405020304"/>
                <a:ea typeface="Times New Roman" panose="02020603050405020304"/>
                <a:cs typeface="Times New Roman" panose="02020603050405020304"/>
                <a:sym typeface="Times New Roman" panose="02020603050405020304"/>
              </a:rPr>
              <a:t>Output Screens</a:t>
            </a:r>
            <a:endParaRPr lang="en-US" sz="43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27735" lvl="1" indent="-464185" algn="l">
              <a:lnSpc>
                <a:spcPts val="6015"/>
              </a:lnSpc>
              <a:buFont typeface="Arial" panose="020B0604020202020204"/>
              <a:buChar char="•"/>
            </a:pPr>
            <a:r>
              <a:rPr lang="en-US" sz="4300">
                <a:solidFill>
                  <a:srgbClr val="000000"/>
                </a:solidFill>
                <a:latin typeface="Times New Roman" panose="02020603050405020304"/>
                <a:ea typeface="Times New Roman" panose="02020603050405020304"/>
                <a:cs typeface="Times New Roman" panose="02020603050405020304"/>
                <a:sym typeface="Times New Roman" panose="02020603050405020304"/>
              </a:rPr>
              <a:t>Conclusion</a:t>
            </a:r>
            <a:endParaRPr lang="en-US" sz="43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27735" lvl="1" indent="-464185" algn="l">
              <a:lnSpc>
                <a:spcPts val="6015"/>
              </a:lnSpc>
              <a:buFont typeface="Arial" panose="020B0604020202020204"/>
              <a:buChar char="•"/>
            </a:pPr>
            <a:r>
              <a:rPr lang="en-US" sz="4300">
                <a:solidFill>
                  <a:srgbClr val="000000"/>
                </a:solidFill>
                <a:latin typeface="Times New Roman" panose="02020603050405020304"/>
                <a:ea typeface="Times New Roman" panose="02020603050405020304"/>
                <a:cs typeface="Times New Roman" panose="02020603050405020304"/>
                <a:sym typeface="Times New Roman" panose="02020603050405020304"/>
              </a:rPr>
              <a:t>Future Scope</a:t>
            </a:r>
            <a:endParaRPr lang="en-US" sz="43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27735" lvl="1" indent="-464185" algn="l">
              <a:lnSpc>
                <a:spcPts val="6015"/>
              </a:lnSpc>
              <a:buFont typeface="Arial" panose="020B0604020202020204"/>
              <a:buChar char="•"/>
            </a:pPr>
            <a:r>
              <a:rPr lang="en-US" sz="4300">
                <a:solidFill>
                  <a:srgbClr val="000000"/>
                </a:solidFill>
                <a:latin typeface="Times New Roman" panose="02020603050405020304"/>
                <a:ea typeface="Times New Roman" panose="02020603050405020304"/>
                <a:cs typeface="Times New Roman" panose="02020603050405020304"/>
                <a:sym typeface="Times New Roman" panose="02020603050405020304"/>
              </a:rPr>
              <a:t>References</a:t>
            </a:r>
            <a:endParaRPr lang="en-US" sz="43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endParaRPr lang="en-US" sz="43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sp>
        <p:nvSpPr>
          <p:cNvPr id="6" name="TextBox 6"/>
          <p:cNvSpPr txBox="1"/>
          <p:nvPr/>
        </p:nvSpPr>
        <p:spPr>
          <a:xfrm>
            <a:off x="7038340" y="306070"/>
            <a:ext cx="4570730"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METHODOLOGY</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grpSp>
        <p:nvGrpSpPr>
          <p:cNvPr id="7" name="Group 7"/>
          <p:cNvGrpSpPr/>
          <p:nvPr/>
        </p:nvGrpSpPr>
        <p:grpSpPr>
          <a:xfrm rot="0">
            <a:off x="1406411" y="9682162"/>
            <a:ext cx="12295822" cy="690562"/>
            <a:chOff x="0" y="0"/>
            <a:chExt cx="16394430" cy="920750"/>
          </a:xfrm>
        </p:grpSpPr>
        <p:sp>
          <p:nvSpPr>
            <p:cNvPr id="8" name="Freeform 8"/>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9" name="TextBox 9"/>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10" name="TextBox 10"/>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TextBox 11"/>
          <p:cNvSpPr txBox="1"/>
          <p:nvPr/>
        </p:nvSpPr>
        <p:spPr>
          <a:xfrm>
            <a:off x="8401508" y="1181463"/>
            <a:ext cx="1091109" cy="722631"/>
          </a:xfrm>
          <a:prstGeom prst="rect">
            <a:avLst/>
          </a:prstGeom>
        </p:spPr>
        <p:txBody>
          <a:bodyPr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CNN</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2" name="TextBox 12"/>
          <p:cNvSpPr txBox="1"/>
          <p:nvPr/>
        </p:nvSpPr>
        <p:spPr>
          <a:xfrm>
            <a:off x="1876235" y="2309389"/>
            <a:ext cx="15232764" cy="5825503"/>
          </a:xfrm>
          <a:prstGeom prst="rect">
            <a:avLst/>
          </a:prstGeom>
        </p:spPr>
        <p:txBody>
          <a:bodyPr lIns="0" tIns="0" rIns="0" bIns="0" rtlCol="0" anchor="t">
            <a:spAutoFit/>
          </a:bodyPr>
          <a:lstStyle/>
          <a:p>
            <a:pPr marL="793115" lvl="1" indent="-396875" algn="just">
              <a:lnSpc>
                <a:spcPts val="5145"/>
              </a:lnSpc>
              <a:buFont typeface="Arial" panose="020B0604020202020204"/>
              <a:buChar char="•"/>
            </a:pPr>
            <a:r>
              <a:rPr lang="en-US" sz="3675">
                <a:solidFill>
                  <a:srgbClr val="000000"/>
                </a:solidFill>
                <a:latin typeface="Times New Roman" panose="02020603050405020304"/>
                <a:ea typeface="Times New Roman" panose="02020603050405020304"/>
                <a:cs typeface="Times New Roman" panose="02020603050405020304"/>
                <a:sym typeface="Times New Roman" panose="02020603050405020304"/>
              </a:rPr>
              <a:t>CNNs are specialized deep learning models designed to process data with grid-like topology, such as time series or images.</a:t>
            </a:r>
            <a:endParaRPr lang="en-US" sz="367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793115" lvl="1" indent="-396875" algn="just">
              <a:lnSpc>
                <a:spcPts val="5145"/>
              </a:lnSpc>
              <a:buFont typeface="Arial" panose="020B0604020202020204"/>
              <a:buChar char="•"/>
            </a:pPr>
            <a:r>
              <a:rPr lang="en-US" sz="3675">
                <a:solidFill>
                  <a:srgbClr val="000000"/>
                </a:solidFill>
                <a:latin typeface="Times New Roman" panose="02020603050405020304"/>
                <a:ea typeface="Times New Roman" panose="02020603050405020304"/>
                <a:cs typeface="Times New Roman" panose="02020603050405020304"/>
                <a:sym typeface="Times New Roman" panose="02020603050405020304"/>
              </a:rPr>
              <a:t>Key Layers:</a:t>
            </a:r>
            <a:endParaRPr lang="en-US" sz="367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1586865" lvl="2" indent="-528955" algn="just">
              <a:lnSpc>
                <a:spcPts val="5145"/>
              </a:lnSpc>
              <a:buFont typeface="Arial" panose="020B0604020202020204"/>
              <a:buChar char="⚬"/>
            </a:pPr>
            <a:r>
              <a:rPr lang="en-US" sz="3675">
                <a:solidFill>
                  <a:srgbClr val="000000"/>
                </a:solidFill>
                <a:latin typeface="Times New Roman" panose="02020603050405020304"/>
                <a:ea typeface="Times New Roman" panose="02020603050405020304"/>
                <a:cs typeface="Times New Roman" panose="02020603050405020304"/>
                <a:sym typeface="Times New Roman" panose="02020603050405020304"/>
              </a:rPr>
              <a:t>Convolutional Layers (feature maps).</a:t>
            </a:r>
            <a:endParaRPr lang="en-US" sz="367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1586865" lvl="2" indent="-528955" algn="just">
              <a:lnSpc>
                <a:spcPts val="5145"/>
              </a:lnSpc>
              <a:buFont typeface="Arial" panose="020B0604020202020204"/>
              <a:buChar char="⚬"/>
            </a:pPr>
            <a:r>
              <a:rPr lang="en-US" sz="3675">
                <a:solidFill>
                  <a:srgbClr val="000000"/>
                </a:solidFill>
                <a:latin typeface="Times New Roman" panose="02020603050405020304"/>
                <a:ea typeface="Times New Roman" panose="02020603050405020304"/>
                <a:cs typeface="Times New Roman" panose="02020603050405020304"/>
                <a:sym typeface="Times New Roman" panose="02020603050405020304"/>
              </a:rPr>
              <a:t>Pooling Layers (dimensionality reduction).</a:t>
            </a:r>
            <a:endParaRPr lang="en-US" sz="367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1586865" lvl="2" indent="-528955" algn="just">
              <a:lnSpc>
                <a:spcPts val="5145"/>
              </a:lnSpc>
              <a:buFont typeface="Arial" panose="020B0604020202020204"/>
              <a:buChar char="⚬"/>
            </a:pPr>
            <a:r>
              <a:rPr lang="en-US" sz="3675">
                <a:solidFill>
                  <a:srgbClr val="000000"/>
                </a:solidFill>
                <a:latin typeface="Times New Roman" panose="02020603050405020304"/>
                <a:ea typeface="Times New Roman" panose="02020603050405020304"/>
                <a:cs typeface="Times New Roman" panose="02020603050405020304"/>
                <a:sym typeface="Times New Roman" panose="02020603050405020304"/>
              </a:rPr>
              <a:t>Fully Connected Layers.</a:t>
            </a:r>
            <a:endParaRPr lang="en-US" sz="367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793115" lvl="1" indent="-396875" algn="just">
              <a:lnSpc>
                <a:spcPts val="5145"/>
              </a:lnSpc>
              <a:buFont typeface="Arial" panose="020B0604020202020204"/>
              <a:buChar char="•"/>
            </a:pPr>
            <a:r>
              <a:rPr lang="en-US" sz="3675">
                <a:solidFill>
                  <a:srgbClr val="000000"/>
                </a:solidFill>
                <a:latin typeface="Times New Roman" panose="02020603050405020304"/>
                <a:ea typeface="Times New Roman" panose="02020603050405020304"/>
                <a:cs typeface="Times New Roman" panose="02020603050405020304"/>
                <a:sym typeface="Times New Roman" panose="02020603050405020304"/>
              </a:rPr>
              <a:t>Use Case: In our model, CNN is used to extract local temporal features from the input time-series data.</a:t>
            </a:r>
            <a:endParaRPr lang="en-US" sz="367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4725"/>
              </a:lnSpc>
            </a:p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grpSp>
        <p:nvGrpSpPr>
          <p:cNvPr id="6" name="Group 6"/>
          <p:cNvGrpSpPr/>
          <p:nvPr/>
        </p:nvGrpSpPr>
        <p:grpSpPr>
          <a:xfrm rot="0">
            <a:off x="1406411" y="9682162"/>
            <a:ext cx="12295822" cy="690562"/>
            <a:chOff x="0" y="0"/>
            <a:chExt cx="16394430" cy="920750"/>
          </a:xfrm>
        </p:grpSpPr>
        <p:sp>
          <p:nvSpPr>
            <p:cNvPr id="7" name="Freeform 7"/>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8" name="TextBox 8"/>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9" name="Freeform 9"/>
          <p:cNvSpPr/>
          <p:nvPr/>
        </p:nvSpPr>
        <p:spPr>
          <a:xfrm>
            <a:off x="1195921" y="2252850"/>
            <a:ext cx="15737729" cy="6205162"/>
          </a:xfrm>
          <a:custGeom>
            <a:avLst/>
            <a:gdLst/>
            <a:ahLst/>
            <a:cxnLst/>
            <a:rect l="l" t="t" r="r" b="b"/>
            <a:pathLst>
              <a:path w="15737729" h="6205162">
                <a:moveTo>
                  <a:pt x="0" y="0"/>
                </a:moveTo>
                <a:lnTo>
                  <a:pt x="15737730" y="0"/>
                </a:lnTo>
                <a:lnTo>
                  <a:pt x="15737730" y="6205162"/>
                </a:lnTo>
                <a:lnTo>
                  <a:pt x="0" y="6205162"/>
                </a:lnTo>
                <a:lnTo>
                  <a:pt x="0" y="0"/>
                </a:lnTo>
                <a:close/>
              </a:path>
            </a:pathLst>
          </a:custGeom>
          <a:blipFill>
            <a:blip r:embed="rId3"/>
            <a:stretch>
              <a:fillRect/>
            </a:stretch>
          </a:blipFill>
        </p:spPr>
      </p:sp>
      <p:sp>
        <p:nvSpPr>
          <p:cNvPr id="10" name="TextBox 10"/>
          <p:cNvSpPr txBox="1"/>
          <p:nvPr/>
        </p:nvSpPr>
        <p:spPr>
          <a:xfrm>
            <a:off x="6539865" y="306070"/>
            <a:ext cx="4614545"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METHODOLOGY</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1" name="TextBox 11"/>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TextBox 12"/>
          <p:cNvSpPr txBox="1"/>
          <p:nvPr/>
        </p:nvSpPr>
        <p:spPr>
          <a:xfrm>
            <a:off x="6675499" y="1181463"/>
            <a:ext cx="4543127" cy="722631"/>
          </a:xfrm>
          <a:prstGeom prst="rect">
            <a:avLst/>
          </a:prstGeom>
        </p:spPr>
        <p:txBody>
          <a:bodyPr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The Structure of CNN</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sp>
        <p:nvSpPr>
          <p:cNvPr id="6" name="TextBox 6"/>
          <p:cNvSpPr txBox="1"/>
          <p:nvPr/>
        </p:nvSpPr>
        <p:spPr>
          <a:xfrm>
            <a:off x="6754495" y="306070"/>
            <a:ext cx="4399915"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METHODOLOGY</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grpSp>
        <p:nvGrpSpPr>
          <p:cNvPr id="7" name="Group 7"/>
          <p:cNvGrpSpPr/>
          <p:nvPr/>
        </p:nvGrpSpPr>
        <p:grpSpPr>
          <a:xfrm rot="0">
            <a:off x="1406411" y="9682162"/>
            <a:ext cx="12295822" cy="690562"/>
            <a:chOff x="0" y="0"/>
            <a:chExt cx="16394430" cy="920750"/>
          </a:xfrm>
        </p:grpSpPr>
        <p:sp>
          <p:nvSpPr>
            <p:cNvPr id="8" name="Freeform 8"/>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9" name="TextBox 9"/>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10" name="TextBox 10"/>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TextBox 11"/>
          <p:cNvSpPr txBox="1"/>
          <p:nvPr/>
        </p:nvSpPr>
        <p:spPr>
          <a:xfrm>
            <a:off x="7395845" y="1181735"/>
            <a:ext cx="2339975"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BIGRU</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2" name="TextBox 12"/>
          <p:cNvSpPr txBox="1"/>
          <p:nvPr/>
        </p:nvSpPr>
        <p:spPr>
          <a:xfrm>
            <a:off x="1406411" y="1924870"/>
            <a:ext cx="15887660" cy="8102573"/>
          </a:xfrm>
          <a:prstGeom prst="rect">
            <a:avLst/>
          </a:prstGeom>
        </p:spPr>
        <p:txBody>
          <a:bodyPr lIns="0" tIns="0" rIns="0" bIns="0" rtlCol="0" anchor="t">
            <a:spAutoFit/>
          </a:bodyPr>
          <a:lstStyle/>
          <a:p>
            <a:pPr marL="755650" lvl="1" indent="-377825" algn="just">
              <a:lnSpc>
                <a:spcPts val="4900"/>
              </a:lnSpc>
              <a:buFont typeface="Arial" panose="020B0604020202020204"/>
              <a:buChar cha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BiGRU is a variant of RNN that captures temporal dependencies in both forward and backward directions.</a:t>
            </a:r>
            <a:endPar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755650" lvl="1" indent="-377825" algn="just">
              <a:lnSpc>
                <a:spcPts val="4900"/>
              </a:lnSpc>
              <a:buFont typeface="Arial" panose="020B0604020202020204"/>
              <a:buChar cha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BiGRU processes sequential data bidirectionally by combining two GRUs:</a:t>
            </a:r>
            <a:endPar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1511935" lvl="2" indent="-504190" algn="just">
              <a:lnSpc>
                <a:spcPts val="4900"/>
              </a:lnSpc>
              <a:buFont typeface="Arial" panose="020B0604020202020204"/>
              <a:buChar cha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Forward GRU: Processes data from past → future.</a:t>
            </a:r>
            <a:endPar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1511935" lvl="2" indent="-504190" algn="just">
              <a:lnSpc>
                <a:spcPts val="4900"/>
              </a:lnSpc>
              <a:buFont typeface="Arial" panose="020B0604020202020204"/>
              <a:buChar cha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Backward GRU: Processes data from future → past.</a:t>
            </a:r>
            <a:endPar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4900"/>
              </a:lnSpc>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Outputs are concatenated, capturing full contextual dependencies.</a:t>
            </a:r>
            <a:endPar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755650" lvl="1" indent="-377825" algn="just">
              <a:lnSpc>
                <a:spcPts val="4900"/>
              </a:lnSpc>
              <a:buFont typeface="Arial" panose="020B0604020202020204"/>
              <a:buChar cha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GRUs use gates to control information flow and reduce vanishing gradient issues.</a:t>
            </a:r>
            <a:endPar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755650" lvl="1" indent="-377825" algn="just">
              <a:lnSpc>
                <a:spcPts val="4900"/>
              </a:lnSpc>
              <a:buFont typeface="Arial" panose="020B0604020202020204"/>
              <a:buChar cha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In our model:</a:t>
            </a:r>
            <a:endPar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1511935" lvl="2" indent="-504190" algn="just">
              <a:lnSpc>
                <a:spcPts val="4900"/>
              </a:lnSpc>
              <a:buFont typeface="Arial" panose="020B0604020202020204"/>
              <a:buChar cha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BiGRU captures long-range dependencies in the time-series data after CNN feature extraction.</a:t>
            </a:r>
            <a:endPar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1511935" lvl="2" indent="-504190" algn="just">
              <a:lnSpc>
                <a:spcPts val="4900"/>
              </a:lnSpc>
              <a:buFont typeface="Arial" panose="020B0604020202020204"/>
              <a:buChar cha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Helps retain important past and future context.</a:t>
            </a:r>
            <a:endPar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4900"/>
              </a:lnSpc>
            </a:p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6000"/>
            </a:blip>
            <a:stretch>
              <a:fillRect t="-572" r="-3146" b="-3490"/>
            </a:stretch>
          </a:blipFill>
        </p:spPr>
      </p:sp>
      <p:grpSp>
        <p:nvGrpSpPr>
          <p:cNvPr id="6" name="Group 6"/>
          <p:cNvGrpSpPr/>
          <p:nvPr/>
        </p:nvGrpSpPr>
        <p:grpSpPr>
          <a:xfrm rot="0">
            <a:off x="1406411" y="9682162"/>
            <a:ext cx="12295822" cy="690562"/>
            <a:chOff x="0" y="0"/>
            <a:chExt cx="16394430" cy="920750"/>
          </a:xfrm>
        </p:grpSpPr>
        <p:sp>
          <p:nvSpPr>
            <p:cNvPr id="7" name="Freeform 7"/>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8" name="TextBox 8"/>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9" name="Freeform 9"/>
          <p:cNvSpPr/>
          <p:nvPr/>
        </p:nvSpPr>
        <p:spPr>
          <a:xfrm>
            <a:off x="2229319" y="1638636"/>
            <a:ext cx="13829362" cy="7761730"/>
          </a:xfrm>
          <a:custGeom>
            <a:avLst/>
            <a:gdLst/>
            <a:ahLst/>
            <a:cxnLst/>
            <a:rect l="l" t="t" r="r" b="b"/>
            <a:pathLst>
              <a:path w="13829362" h="7761730">
                <a:moveTo>
                  <a:pt x="0" y="0"/>
                </a:moveTo>
                <a:lnTo>
                  <a:pt x="13829362" y="0"/>
                </a:lnTo>
                <a:lnTo>
                  <a:pt x="13829362" y="7761730"/>
                </a:lnTo>
                <a:lnTo>
                  <a:pt x="0" y="7761730"/>
                </a:lnTo>
                <a:lnTo>
                  <a:pt x="0" y="0"/>
                </a:lnTo>
                <a:close/>
              </a:path>
            </a:pathLst>
          </a:custGeom>
          <a:blipFill>
            <a:blip r:embed="rId3"/>
            <a:stretch>
              <a:fillRect/>
            </a:stretch>
          </a:blipFill>
        </p:spPr>
      </p:sp>
      <p:sp>
        <p:nvSpPr>
          <p:cNvPr id="10" name="TextBox 10"/>
          <p:cNvSpPr txBox="1"/>
          <p:nvPr/>
        </p:nvSpPr>
        <p:spPr>
          <a:xfrm>
            <a:off x="7085965" y="64135"/>
            <a:ext cx="4921885"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METHODOLOGY</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1" name="TextBox 11"/>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TextBox 12"/>
          <p:cNvSpPr txBox="1"/>
          <p:nvPr/>
        </p:nvSpPr>
        <p:spPr>
          <a:xfrm>
            <a:off x="6656487" y="775107"/>
            <a:ext cx="4975027" cy="722631"/>
          </a:xfrm>
          <a:prstGeom prst="rect">
            <a:avLst/>
          </a:prstGeom>
        </p:spPr>
        <p:txBody>
          <a:bodyPr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The Structure of BiGRU</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sp>
        <p:nvSpPr>
          <p:cNvPr id="6" name="TextBox 6"/>
          <p:cNvSpPr txBox="1"/>
          <p:nvPr/>
        </p:nvSpPr>
        <p:spPr>
          <a:xfrm>
            <a:off x="7038340" y="306070"/>
            <a:ext cx="4845050"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METHODOLOGY</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grpSp>
        <p:nvGrpSpPr>
          <p:cNvPr id="7" name="Group 7"/>
          <p:cNvGrpSpPr/>
          <p:nvPr/>
        </p:nvGrpSpPr>
        <p:grpSpPr>
          <a:xfrm rot="0">
            <a:off x="1406411" y="9682162"/>
            <a:ext cx="12295822" cy="690562"/>
            <a:chOff x="0" y="0"/>
            <a:chExt cx="16394430" cy="920750"/>
          </a:xfrm>
        </p:grpSpPr>
        <p:sp>
          <p:nvSpPr>
            <p:cNvPr id="8" name="Freeform 8"/>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9" name="TextBox 9"/>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10" name="TextBox 10"/>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TextBox 11"/>
          <p:cNvSpPr txBox="1"/>
          <p:nvPr/>
        </p:nvSpPr>
        <p:spPr>
          <a:xfrm>
            <a:off x="7001510" y="1280795"/>
            <a:ext cx="4570730"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SELF ATTENTION</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2" name="TextBox 12"/>
          <p:cNvSpPr txBox="1"/>
          <p:nvPr/>
        </p:nvSpPr>
        <p:spPr>
          <a:xfrm>
            <a:off x="1880677" y="2260672"/>
            <a:ext cx="15052974" cy="6864323"/>
          </a:xfrm>
          <a:prstGeom prst="rect">
            <a:avLst/>
          </a:prstGeom>
        </p:spPr>
        <p:txBody>
          <a:bodyPr lIns="0" tIns="0" rIns="0" bIns="0" rtlCol="0" anchor="t">
            <a:spAutoFit/>
          </a:bodyPr>
          <a:lstStyle/>
          <a:p>
            <a:pPr marL="755650" lvl="1" indent="-377825" algn="just">
              <a:lnSpc>
                <a:spcPts val="4900"/>
              </a:lnSpc>
              <a:buFont typeface="Arial" panose="020B0604020202020204"/>
              <a:buChar cha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Self-Attention dynamically weighs the importance of each part of the input sequence, enabling the model to selectively focus on the most relevant features at every time step.</a:t>
            </a:r>
            <a:endPar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755650" lvl="1" indent="-377825" algn="just">
              <a:lnSpc>
                <a:spcPts val="4900"/>
              </a:lnSpc>
              <a:buFont typeface="Arial" panose="020B0604020202020204"/>
              <a:buChar cha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Key Points:</a:t>
            </a:r>
            <a:endPar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1511935" lvl="2" indent="-504190" algn="just">
              <a:lnSpc>
                <a:spcPts val="4900"/>
              </a:lnSpc>
              <a:buFont typeface="Arial" panose="020B0604020202020204"/>
              <a:buChar cha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Computes attention scores by projecting input data into Query (Q), Key (K), and Value (V) vectors and determining how much focus each part deserves.</a:t>
            </a:r>
            <a:endPar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1511935" lvl="2" indent="-504190" algn="just">
              <a:lnSpc>
                <a:spcPts val="4900"/>
              </a:lnSpc>
              <a:buFont typeface="Arial" panose="020B0604020202020204"/>
              <a:buChar cha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Captures long-range dependencies.</a:t>
            </a:r>
            <a:endPar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755650" lvl="1" indent="-377825" algn="just">
              <a:lnSpc>
                <a:spcPts val="4900"/>
              </a:lnSpc>
              <a:buFont typeface="Arial" panose="020B0604020202020204"/>
              <a:buChar cha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Use Case: Enhances model focus on relevant features in CNN/BiGRU outputs.</a:t>
            </a:r>
            <a:endPar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4900"/>
              </a:lnSpc>
            </a:p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grpSp>
        <p:nvGrpSpPr>
          <p:cNvPr id="6" name="Group 6"/>
          <p:cNvGrpSpPr/>
          <p:nvPr/>
        </p:nvGrpSpPr>
        <p:grpSpPr>
          <a:xfrm rot="0">
            <a:off x="1406411" y="9682162"/>
            <a:ext cx="12295822" cy="690562"/>
            <a:chOff x="0" y="0"/>
            <a:chExt cx="16394430" cy="920750"/>
          </a:xfrm>
        </p:grpSpPr>
        <p:sp>
          <p:nvSpPr>
            <p:cNvPr id="7" name="Freeform 7"/>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8" name="TextBox 8"/>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9" name="TextBox 9"/>
          <p:cNvSpPr txBox="1"/>
          <p:nvPr/>
        </p:nvSpPr>
        <p:spPr>
          <a:xfrm>
            <a:off x="1028700" y="2646466"/>
            <a:ext cx="9416909" cy="6727191"/>
          </a:xfrm>
          <a:prstGeom prst="rect">
            <a:avLst/>
          </a:prstGeom>
        </p:spPr>
        <p:txBody>
          <a:bodyPr lIns="0" tIns="0" rIns="0" bIns="0" rtlCol="0" anchor="t">
            <a:spAutoFit/>
          </a:bodyPr>
          <a:lstStyle/>
          <a:p>
            <a:pPr algn="just">
              <a:lnSpc>
                <a:spcPts val="4060"/>
              </a:lnSpc>
              <a:spcBef>
                <a:spcPct val="0"/>
              </a:spcBef>
            </a:pPr>
            <a:r>
              <a:rPr lang="en-US" sz="29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Mean Squared Error (MSE):</a:t>
            </a:r>
            <a:endParaRPr lang="en-US" sz="29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just">
              <a:lnSpc>
                <a:spcPts val="4060"/>
              </a:lnSpc>
            </a:pPr>
            <a:r>
              <a:rPr lang="en-US" sz="290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US" sz="2900">
                <a:solidFill>
                  <a:srgbClr val="000000"/>
                </a:solidFill>
                <a:latin typeface="Times New Roman" panose="02020603050405020304"/>
                <a:ea typeface="Times New Roman" panose="02020603050405020304"/>
                <a:cs typeface="Times New Roman" panose="02020603050405020304"/>
                <a:sym typeface="Times New Roman" panose="02020603050405020304"/>
              </a:rPr>
              <a:t>Measures the average of the squared differences between actual and predicted values.</a:t>
            </a:r>
            <a:endParaRPr lang="en-US" sz="29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4060"/>
              </a:lnSpc>
              <a:spcBef>
                <a:spcPct val="0"/>
              </a:spcBef>
            </a:pPr>
            <a:r>
              <a:rPr lang="en-US" sz="290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US" sz="2900">
                <a:solidFill>
                  <a:srgbClr val="000000"/>
                </a:solidFill>
                <a:latin typeface="Times New Roman" panose="02020603050405020304"/>
                <a:ea typeface="Times New Roman" panose="02020603050405020304"/>
                <a:cs typeface="Times New Roman" panose="02020603050405020304"/>
                <a:sym typeface="Times New Roman" panose="02020603050405020304"/>
              </a:rPr>
              <a:t>Penalizes larger errors, ensuring robust performance.</a:t>
            </a:r>
            <a:endParaRPr lang="en-US" sz="29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4060"/>
              </a:lnSpc>
              <a:spcBef>
                <a:spcPct val="0"/>
              </a:spcBef>
            </a:pPr>
            <a:r>
              <a:rPr lang="en-US" sz="29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Root Mean Squared Error (RMSE):</a:t>
            </a:r>
            <a:endParaRPr lang="en-US" sz="29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just">
              <a:lnSpc>
                <a:spcPts val="4060"/>
              </a:lnSpc>
              <a:spcBef>
                <a:spcPct val="0"/>
              </a:spcBef>
            </a:pPr>
            <a:r>
              <a:rPr lang="en-US" sz="2900">
                <a:solidFill>
                  <a:srgbClr val="000000"/>
                </a:solidFill>
                <a:latin typeface="Times New Roman" panose="02020603050405020304"/>
                <a:ea typeface="Times New Roman" panose="02020603050405020304"/>
                <a:cs typeface="Times New Roman" panose="02020603050405020304"/>
                <a:sym typeface="Times New Roman" panose="02020603050405020304"/>
              </a:rPr>
              <a:t>  ▸Square root of MSE.</a:t>
            </a:r>
            <a:endParaRPr lang="en-US" sz="29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4060"/>
              </a:lnSpc>
              <a:spcBef>
                <a:spcPct val="0"/>
              </a:spcBef>
            </a:pPr>
            <a:r>
              <a:rPr lang="en-US" sz="2900">
                <a:solidFill>
                  <a:srgbClr val="000000"/>
                </a:solidFill>
                <a:latin typeface="Times New Roman" panose="02020603050405020304"/>
                <a:ea typeface="Times New Roman" panose="02020603050405020304"/>
                <a:cs typeface="Times New Roman" panose="02020603050405020304"/>
                <a:sym typeface="Times New Roman" panose="02020603050405020304"/>
              </a:rPr>
              <a:t> ▸Provides error in the same unit as the target variable, aiding intuitive interpretation.</a:t>
            </a:r>
            <a:endParaRPr lang="en-US" sz="29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4060"/>
              </a:lnSpc>
              <a:spcBef>
                <a:spcPct val="0"/>
              </a:spcBef>
            </a:pPr>
            <a:r>
              <a:rPr lang="en-US" sz="29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R² Score (Coefficient of Determination):</a:t>
            </a:r>
            <a:endParaRPr lang="en-US" sz="29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just">
              <a:lnSpc>
                <a:spcPts val="4060"/>
              </a:lnSpc>
              <a:spcBef>
                <a:spcPct val="0"/>
              </a:spcBef>
            </a:pPr>
            <a:r>
              <a:rPr lang="en-US" sz="2900">
                <a:solidFill>
                  <a:srgbClr val="000000"/>
                </a:solidFill>
                <a:latin typeface="Times New Roman" panose="02020603050405020304"/>
                <a:ea typeface="Times New Roman" panose="02020603050405020304"/>
                <a:cs typeface="Times New Roman" panose="02020603050405020304"/>
                <a:sym typeface="Times New Roman" panose="02020603050405020304"/>
              </a:rPr>
              <a:t> ▸Indicates the proportion of variance in the actual data explained by the model.</a:t>
            </a:r>
            <a:endParaRPr lang="en-US" sz="29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4060"/>
              </a:lnSpc>
              <a:spcBef>
                <a:spcPct val="0"/>
              </a:spcBef>
            </a:pPr>
            <a:r>
              <a:rPr lang="en-US" sz="2900">
                <a:solidFill>
                  <a:srgbClr val="000000"/>
                </a:solidFill>
                <a:latin typeface="Times New Roman" panose="02020603050405020304"/>
                <a:ea typeface="Times New Roman" panose="02020603050405020304"/>
                <a:cs typeface="Times New Roman" panose="02020603050405020304"/>
                <a:sym typeface="Times New Roman" panose="02020603050405020304"/>
              </a:rPr>
              <a:t>   ▸A value closer to 1 shows better predictive power.</a:t>
            </a:r>
            <a:endParaRPr lang="en-US" sz="29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4060"/>
              </a:lnSpc>
              <a:spcBef>
                <a:spcPct val="0"/>
              </a:spcBef>
            </a:pPr>
          </a:p>
        </p:txBody>
      </p:sp>
      <p:sp>
        <p:nvSpPr>
          <p:cNvPr id="10" name="Freeform 10"/>
          <p:cNvSpPr/>
          <p:nvPr/>
        </p:nvSpPr>
        <p:spPr>
          <a:xfrm>
            <a:off x="10733229" y="3153719"/>
            <a:ext cx="7098262" cy="5189330"/>
          </a:xfrm>
          <a:custGeom>
            <a:avLst/>
            <a:gdLst/>
            <a:ahLst/>
            <a:cxnLst/>
            <a:rect l="l" t="t" r="r" b="b"/>
            <a:pathLst>
              <a:path w="7098262" h="5189330">
                <a:moveTo>
                  <a:pt x="0" y="0"/>
                </a:moveTo>
                <a:lnTo>
                  <a:pt x="7098262" y="0"/>
                </a:lnTo>
                <a:lnTo>
                  <a:pt x="7098262" y="5189330"/>
                </a:lnTo>
                <a:lnTo>
                  <a:pt x="0" y="5189330"/>
                </a:lnTo>
                <a:lnTo>
                  <a:pt x="0" y="0"/>
                </a:lnTo>
                <a:close/>
              </a:path>
            </a:pathLst>
          </a:custGeom>
          <a:blipFill>
            <a:blip r:embed="rId3"/>
            <a:stretch>
              <a:fillRect/>
            </a:stretch>
          </a:blipFill>
        </p:spPr>
      </p:sp>
      <p:sp>
        <p:nvSpPr>
          <p:cNvPr id="11" name="TextBox 11"/>
          <p:cNvSpPr txBox="1"/>
          <p:nvPr/>
        </p:nvSpPr>
        <p:spPr>
          <a:xfrm>
            <a:off x="7038340" y="306070"/>
            <a:ext cx="4862195"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METHODOLOGY</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2" name="TextBox 12"/>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 name="TextBox 13"/>
          <p:cNvSpPr txBox="1"/>
          <p:nvPr/>
        </p:nvSpPr>
        <p:spPr>
          <a:xfrm>
            <a:off x="6291580" y="1092200"/>
            <a:ext cx="6088380"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EVALUATION METRICS</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4" name="TextBox 14"/>
          <p:cNvSpPr txBox="1"/>
          <p:nvPr/>
        </p:nvSpPr>
        <p:spPr>
          <a:xfrm>
            <a:off x="1028700" y="1915978"/>
            <a:ext cx="16642893" cy="554990"/>
          </a:xfrm>
          <a:prstGeom prst="rect">
            <a:avLst/>
          </a:prstGeom>
        </p:spPr>
        <p:txBody>
          <a:bodyPr lIns="0" tIns="0" rIns="0" bIns="0" rtlCol="0" anchor="t">
            <a:spAutoFit/>
          </a:bodyPr>
          <a:lstStyle/>
          <a:p>
            <a:pPr algn="ctr">
              <a:lnSpc>
                <a:spcPts val="4060"/>
              </a:lnSpc>
              <a:spcBef>
                <a:spcPct val="0"/>
              </a:spcBef>
            </a:pPr>
            <a:r>
              <a:rPr lang="en-US" sz="2900">
                <a:solidFill>
                  <a:srgbClr val="000000"/>
                </a:solidFill>
                <a:latin typeface="Times New Roman" panose="02020603050405020304"/>
                <a:ea typeface="Times New Roman" panose="02020603050405020304"/>
                <a:cs typeface="Times New Roman" panose="02020603050405020304"/>
                <a:sym typeface="Times New Roman" panose="02020603050405020304"/>
              </a:rPr>
              <a:t>To assess the performance of our hybrid CNN-BiGRU-SA model, we use the following evaluation metrics:</a:t>
            </a:r>
            <a:endParaRPr lang="en-US" sz="29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grpSp>
        <p:nvGrpSpPr>
          <p:cNvPr id="6" name="Group 6"/>
          <p:cNvGrpSpPr/>
          <p:nvPr/>
        </p:nvGrpSpPr>
        <p:grpSpPr>
          <a:xfrm rot="0">
            <a:off x="1406411" y="9682162"/>
            <a:ext cx="12295822" cy="690562"/>
            <a:chOff x="0" y="0"/>
            <a:chExt cx="16394430" cy="920750"/>
          </a:xfrm>
        </p:grpSpPr>
        <p:sp>
          <p:nvSpPr>
            <p:cNvPr id="7" name="Freeform 7"/>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8" name="TextBox 8"/>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9" name="Freeform 9"/>
          <p:cNvSpPr/>
          <p:nvPr/>
        </p:nvSpPr>
        <p:spPr>
          <a:xfrm>
            <a:off x="6612248" y="1976320"/>
            <a:ext cx="5377128" cy="7567250"/>
          </a:xfrm>
          <a:custGeom>
            <a:avLst/>
            <a:gdLst/>
            <a:ahLst/>
            <a:cxnLst/>
            <a:rect l="l" t="t" r="r" b="b"/>
            <a:pathLst>
              <a:path w="5377128" h="7567250">
                <a:moveTo>
                  <a:pt x="0" y="0"/>
                </a:moveTo>
                <a:lnTo>
                  <a:pt x="5377127" y="0"/>
                </a:lnTo>
                <a:lnTo>
                  <a:pt x="5377127" y="7567250"/>
                </a:lnTo>
                <a:lnTo>
                  <a:pt x="0" y="7567250"/>
                </a:lnTo>
                <a:lnTo>
                  <a:pt x="0" y="0"/>
                </a:lnTo>
                <a:close/>
              </a:path>
            </a:pathLst>
          </a:custGeom>
          <a:blipFill>
            <a:blip r:embed="rId3"/>
            <a:stretch>
              <a:fillRect/>
            </a:stretch>
          </a:blipFill>
        </p:spPr>
      </p:sp>
      <p:sp>
        <p:nvSpPr>
          <p:cNvPr id="10" name="TextBox 10"/>
          <p:cNvSpPr txBox="1"/>
          <p:nvPr/>
        </p:nvSpPr>
        <p:spPr>
          <a:xfrm>
            <a:off x="6839585" y="306070"/>
            <a:ext cx="5714365"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RESULT ANALYSIS</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1" name="TextBox 11"/>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TextBox 12"/>
          <p:cNvSpPr txBox="1"/>
          <p:nvPr/>
        </p:nvSpPr>
        <p:spPr>
          <a:xfrm>
            <a:off x="5396230" y="1253490"/>
            <a:ext cx="8361680"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PROPOSED MODEL METRICES</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grpSp>
        <p:nvGrpSpPr>
          <p:cNvPr id="6" name="Group 6"/>
          <p:cNvGrpSpPr/>
          <p:nvPr/>
        </p:nvGrpSpPr>
        <p:grpSpPr>
          <a:xfrm rot="0">
            <a:off x="1406411" y="9682162"/>
            <a:ext cx="12295822" cy="690562"/>
            <a:chOff x="0" y="0"/>
            <a:chExt cx="16394430" cy="920750"/>
          </a:xfrm>
        </p:grpSpPr>
        <p:sp>
          <p:nvSpPr>
            <p:cNvPr id="7" name="Freeform 7"/>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8" name="TextBox 8"/>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9" name="Freeform 9"/>
          <p:cNvSpPr/>
          <p:nvPr/>
        </p:nvSpPr>
        <p:spPr>
          <a:xfrm>
            <a:off x="508727" y="2357320"/>
            <a:ext cx="17270546" cy="6670748"/>
          </a:xfrm>
          <a:custGeom>
            <a:avLst/>
            <a:gdLst/>
            <a:ahLst/>
            <a:cxnLst/>
            <a:rect l="l" t="t" r="r" b="b"/>
            <a:pathLst>
              <a:path w="17270546" h="6670748">
                <a:moveTo>
                  <a:pt x="0" y="0"/>
                </a:moveTo>
                <a:lnTo>
                  <a:pt x="17270546" y="0"/>
                </a:lnTo>
                <a:lnTo>
                  <a:pt x="17270546" y="6670749"/>
                </a:lnTo>
                <a:lnTo>
                  <a:pt x="0" y="6670749"/>
                </a:lnTo>
                <a:lnTo>
                  <a:pt x="0" y="0"/>
                </a:lnTo>
                <a:close/>
              </a:path>
            </a:pathLst>
          </a:custGeom>
          <a:blipFill>
            <a:blip r:embed="rId3"/>
            <a:stretch>
              <a:fillRect/>
            </a:stretch>
          </a:blipFill>
        </p:spPr>
      </p:sp>
      <p:sp>
        <p:nvSpPr>
          <p:cNvPr id="10" name="TextBox 10"/>
          <p:cNvSpPr txBox="1"/>
          <p:nvPr/>
        </p:nvSpPr>
        <p:spPr>
          <a:xfrm>
            <a:off x="6839585" y="306070"/>
            <a:ext cx="5530850"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RESULT ANALYSIS</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1" name="TextBox 11"/>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TextBox 12"/>
          <p:cNvSpPr txBox="1"/>
          <p:nvPr/>
        </p:nvSpPr>
        <p:spPr>
          <a:xfrm>
            <a:off x="4481195" y="1253490"/>
            <a:ext cx="11054080"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COMPARISION WITH OTHER MODELS</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grpSp>
        <p:nvGrpSpPr>
          <p:cNvPr id="6" name="Group 6"/>
          <p:cNvGrpSpPr/>
          <p:nvPr/>
        </p:nvGrpSpPr>
        <p:grpSpPr>
          <a:xfrm rot="0">
            <a:off x="1406411" y="9682162"/>
            <a:ext cx="12295822" cy="690562"/>
            <a:chOff x="0" y="0"/>
            <a:chExt cx="16394430" cy="920750"/>
          </a:xfrm>
        </p:grpSpPr>
        <p:sp>
          <p:nvSpPr>
            <p:cNvPr id="7" name="Freeform 7"/>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8" name="TextBox 8"/>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9" name="Freeform 9"/>
          <p:cNvSpPr/>
          <p:nvPr/>
        </p:nvSpPr>
        <p:spPr>
          <a:xfrm>
            <a:off x="2242481" y="2264761"/>
            <a:ext cx="13803037" cy="6993539"/>
          </a:xfrm>
          <a:custGeom>
            <a:avLst/>
            <a:gdLst/>
            <a:ahLst/>
            <a:cxnLst/>
            <a:rect l="l" t="t" r="r" b="b"/>
            <a:pathLst>
              <a:path w="13803037" h="6993539">
                <a:moveTo>
                  <a:pt x="0" y="0"/>
                </a:moveTo>
                <a:lnTo>
                  <a:pt x="13803038" y="0"/>
                </a:lnTo>
                <a:lnTo>
                  <a:pt x="13803038" y="6993539"/>
                </a:lnTo>
                <a:lnTo>
                  <a:pt x="0" y="6993539"/>
                </a:lnTo>
                <a:lnTo>
                  <a:pt x="0" y="0"/>
                </a:lnTo>
                <a:close/>
              </a:path>
            </a:pathLst>
          </a:custGeom>
          <a:blipFill>
            <a:blip r:embed="rId3"/>
            <a:stretch>
              <a:fillRect/>
            </a:stretch>
          </a:blipFill>
        </p:spPr>
      </p:sp>
      <p:sp>
        <p:nvSpPr>
          <p:cNvPr id="10" name="TextBox 10"/>
          <p:cNvSpPr txBox="1"/>
          <p:nvPr/>
        </p:nvSpPr>
        <p:spPr>
          <a:xfrm>
            <a:off x="6159500" y="306070"/>
            <a:ext cx="5193665"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RESULT ANALYSIS</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1" name="TextBox 11"/>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TextBox 12"/>
          <p:cNvSpPr txBox="1"/>
          <p:nvPr/>
        </p:nvSpPr>
        <p:spPr>
          <a:xfrm>
            <a:off x="2432050" y="1253490"/>
            <a:ext cx="12809220"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GRAPHICAL REPRESENTATION OF COMPARISION</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grpSp>
        <p:nvGrpSpPr>
          <p:cNvPr id="6" name="Group 6"/>
          <p:cNvGrpSpPr/>
          <p:nvPr/>
        </p:nvGrpSpPr>
        <p:grpSpPr>
          <a:xfrm rot="0">
            <a:off x="1406411" y="9682162"/>
            <a:ext cx="12295822" cy="690562"/>
            <a:chOff x="0" y="0"/>
            <a:chExt cx="16394430" cy="920750"/>
          </a:xfrm>
        </p:grpSpPr>
        <p:sp>
          <p:nvSpPr>
            <p:cNvPr id="7" name="Freeform 7"/>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8" name="TextBox 8"/>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9" name="Freeform 9"/>
          <p:cNvSpPr/>
          <p:nvPr/>
        </p:nvSpPr>
        <p:spPr>
          <a:xfrm>
            <a:off x="2079260" y="1787626"/>
            <a:ext cx="14129481" cy="7753553"/>
          </a:xfrm>
          <a:custGeom>
            <a:avLst/>
            <a:gdLst/>
            <a:ahLst/>
            <a:cxnLst/>
            <a:rect l="l" t="t" r="r" b="b"/>
            <a:pathLst>
              <a:path w="14129481" h="7753553">
                <a:moveTo>
                  <a:pt x="0" y="0"/>
                </a:moveTo>
                <a:lnTo>
                  <a:pt x="14129480" y="0"/>
                </a:lnTo>
                <a:lnTo>
                  <a:pt x="14129480" y="7753552"/>
                </a:lnTo>
                <a:lnTo>
                  <a:pt x="0" y="7753552"/>
                </a:lnTo>
                <a:lnTo>
                  <a:pt x="0" y="0"/>
                </a:lnTo>
                <a:close/>
              </a:path>
            </a:pathLst>
          </a:custGeom>
          <a:blipFill>
            <a:blip r:embed="rId3"/>
            <a:stretch>
              <a:fillRect/>
            </a:stretch>
          </a:blipFill>
        </p:spPr>
      </p:sp>
      <p:sp>
        <p:nvSpPr>
          <p:cNvPr id="10" name="TextBox 10"/>
          <p:cNvSpPr txBox="1"/>
          <p:nvPr/>
        </p:nvSpPr>
        <p:spPr>
          <a:xfrm>
            <a:off x="6419215" y="306070"/>
            <a:ext cx="4933950"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RESULT ANALYSIS</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1" name="TextBox 11"/>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TextBox 12"/>
          <p:cNvSpPr txBox="1"/>
          <p:nvPr/>
        </p:nvSpPr>
        <p:spPr>
          <a:xfrm>
            <a:off x="4204970" y="1064895"/>
            <a:ext cx="8708390"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ACTUAL VS PREDICTED VALUE</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015347" y="-39611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sp>
        <p:nvSpPr>
          <p:cNvPr id="6" name="TextBox 6"/>
          <p:cNvSpPr txBox="1"/>
          <p:nvPr/>
        </p:nvSpPr>
        <p:spPr>
          <a:xfrm>
            <a:off x="7454265" y="306070"/>
            <a:ext cx="2952115"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ABSTRACT</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7" name="TextBox 7"/>
          <p:cNvSpPr txBox="1"/>
          <p:nvPr/>
        </p:nvSpPr>
        <p:spPr>
          <a:xfrm>
            <a:off x="1104900" y="1056309"/>
            <a:ext cx="16230600" cy="8174855"/>
          </a:xfrm>
          <a:prstGeom prst="rect">
            <a:avLst/>
          </a:prstGeom>
        </p:spPr>
        <p:txBody>
          <a:bodyPr lIns="0" tIns="0" rIns="0" bIns="0" rtlCol="0" anchor="t">
            <a:spAutoFit/>
          </a:bodyPr>
          <a:lstStyle/>
          <a:p>
            <a:pPr marL="708025" lvl="1" indent="-354330" algn="just">
              <a:lnSpc>
                <a:spcPts val="4590"/>
              </a:lnSpc>
              <a:buFont typeface="Arial" panose="020B0604020202020204"/>
              <a:buChar char="•"/>
            </a:pPr>
            <a:r>
              <a:rPr lang="en-US" sz="3280">
                <a:solidFill>
                  <a:srgbClr val="000000"/>
                </a:solidFill>
                <a:latin typeface="Times New Roman" panose="02020603050405020304"/>
                <a:ea typeface="Times New Roman" panose="02020603050405020304"/>
                <a:cs typeface="Times New Roman" panose="02020603050405020304"/>
                <a:sym typeface="Times New Roman" panose="02020603050405020304"/>
              </a:rPr>
              <a:t>Residential electricity consumption has significantly increased due to global population growth, urbanization, and the widespread use of household appliances, creating challenges in maintaining stable power supplies. </a:t>
            </a:r>
            <a:endParaRPr lang="en-US" sz="328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4590"/>
              </a:lnSpc>
            </a:pPr>
          </a:p>
          <a:p>
            <a:pPr marL="708025" lvl="1" indent="-354330" algn="just">
              <a:lnSpc>
                <a:spcPts val="4590"/>
              </a:lnSpc>
              <a:buFont typeface="Arial" panose="020B0604020202020204"/>
              <a:buChar char="•"/>
            </a:pPr>
            <a:r>
              <a:rPr lang="en-US" sz="3280">
                <a:solidFill>
                  <a:srgbClr val="000000"/>
                </a:solidFill>
                <a:latin typeface="Times New Roman" panose="02020603050405020304"/>
                <a:ea typeface="Times New Roman" panose="02020603050405020304"/>
                <a:cs typeface="Times New Roman" panose="02020603050405020304"/>
                <a:sym typeface="Times New Roman" panose="02020603050405020304"/>
              </a:rPr>
              <a:t>This project presents a deep learning-based approach for accurately predicting residential electricity consumption using a hybrid CNN-BiGRU-SA model.</a:t>
            </a:r>
            <a:endParaRPr lang="en-US" sz="328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4590"/>
              </a:lnSpc>
            </a:pPr>
          </a:p>
          <a:p>
            <a:pPr marL="708025" lvl="1" indent="-354330" algn="just">
              <a:lnSpc>
                <a:spcPts val="4590"/>
              </a:lnSpc>
              <a:buFont typeface="Arial" panose="020B0604020202020204"/>
              <a:buChar char="•"/>
            </a:pPr>
            <a:r>
              <a:rPr lang="en-US" sz="3280">
                <a:solidFill>
                  <a:srgbClr val="000000"/>
                </a:solidFill>
                <a:latin typeface="Times New Roman" panose="02020603050405020304"/>
                <a:ea typeface="Times New Roman" panose="02020603050405020304"/>
                <a:cs typeface="Times New Roman" panose="02020603050405020304"/>
                <a:sym typeface="Times New Roman" panose="02020603050405020304"/>
              </a:rPr>
              <a:t>The model integrates Convolutional Neural Networks (CNN) for spatial feature extraction, Bidirectional Gated Recurrent Units (BiGRU) for capturing long-term temporal dependencies, and Self-Attention (SA) to enhance sequence understanding. </a:t>
            </a:r>
            <a:endParaRPr lang="en-US" sz="328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4590"/>
              </a:lnSpc>
            </a:pPr>
          </a:p>
          <a:p>
            <a:pPr marL="708025" lvl="1" indent="-354330" algn="just">
              <a:lnSpc>
                <a:spcPts val="4590"/>
              </a:lnSpc>
              <a:buFont typeface="Arial" panose="020B0604020202020204"/>
              <a:buChar char="•"/>
            </a:pPr>
            <a:r>
              <a:rPr lang="en-US" sz="3280">
                <a:solidFill>
                  <a:srgbClr val="000000"/>
                </a:solidFill>
                <a:latin typeface="Times New Roman" panose="02020603050405020304"/>
                <a:ea typeface="Times New Roman" panose="02020603050405020304"/>
                <a:cs typeface="Times New Roman" panose="02020603050405020304"/>
                <a:sym typeface="Times New Roman" panose="02020603050405020304"/>
              </a:rPr>
              <a:t>By enabling precise and reliable predictions, this approach contributes to optimizing energy distribution, reducing the risk of power outages, and enhancing sustainability in energy management</a:t>
            </a:r>
            <a:endParaRPr lang="en-US" sz="328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8" name="Group 8"/>
          <p:cNvGrpSpPr/>
          <p:nvPr/>
        </p:nvGrpSpPr>
        <p:grpSpPr>
          <a:xfrm rot="0">
            <a:off x="1406411" y="9682162"/>
            <a:ext cx="12295822" cy="690562"/>
            <a:chOff x="0" y="0"/>
            <a:chExt cx="16394430" cy="920750"/>
          </a:xfrm>
        </p:grpSpPr>
        <p:sp>
          <p:nvSpPr>
            <p:cNvPr id="9" name="Freeform 9"/>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10" name="TextBox 10"/>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11" name="TextBox 11"/>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grpSp>
        <p:nvGrpSpPr>
          <p:cNvPr id="6" name="Group 6"/>
          <p:cNvGrpSpPr/>
          <p:nvPr/>
        </p:nvGrpSpPr>
        <p:grpSpPr>
          <a:xfrm rot="0">
            <a:off x="1406411" y="9682162"/>
            <a:ext cx="12295822" cy="690562"/>
            <a:chOff x="0" y="0"/>
            <a:chExt cx="16394430" cy="920750"/>
          </a:xfrm>
        </p:grpSpPr>
        <p:sp>
          <p:nvSpPr>
            <p:cNvPr id="7" name="Freeform 7"/>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8" name="TextBox 8"/>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9" name="Freeform 9"/>
          <p:cNvSpPr/>
          <p:nvPr/>
        </p:nvSpPr>
        <p:spPr>
          <a:xfrm>
            <a:off x="1721479" y="1028700"/>
            <a:ext cx="14737906" cy="8308494"/>
          </a:xfrm>
          <a:custGeom>
            <a:avLst/>
            <a:gdLst/>
            <a:ahLst/>
            <a:cxnLst/>
            <a:rect l="l" t="t" r="r" b="b"/>
            <a:pathLst>
              <a:path w="14737906" h="8308494">
                <a:moveTo>
                  <a:pt x="0" y="0"/>
                </a:moveTo>
                <a:lnTo>
                  <a:pt x="14737906" y="0"/>
                </a:lnTo>
                <a:lnTo>
                  <a:pt x="14737906" y="8308494"/>
                </a:lnTo>
                <a:lnTo>
                  <a:pt x="0" y="8308494"/>
                </a:lnTo>
                <a:lnTo>
                  <a:pt x="0" y="0"/>
                </a:lnTo>
                <a:close/>
              </a:path>
            </a:pathLst>
          </a:custGeom>
          <a:blipFill>
            <a:blip r:embed="rId3"/>
            <a:stretch>
              <a:fillRect/>
            </a:stretch>
          </a:blipFill>
        </p:spPr>
      </p:sp>
      <p:sp>
        <p:nvSpPr>
          <p:cNvPr id="10" name="TextBox 10"/>
          <p:cNvSpPr txBox="1"/>
          <p:nvPr/>
        </p:nvSpPr>
        <p:spPr>
          <a:xfrm>
            <a:off x="6836161" y="306069"/>
            <a:ext cx="4520010" cy="722631"/>
          </a:xfrm>
          <a:prstGeom prst="rect">
            <a:avLst/>
          </a:prstGeom>
        </p:spPr>
        <p:txBody>
          <a:bodyPr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OUTPUT SCREENS</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1" name="TextBox 11"/>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sp>
        <p:nvSpPr>
          <p:cNvPr id="6" name="TextBox 6"/>
          <p:cNvSpPr txBox="1"/>
          <p:nvPr/>
        </p:nvSpPr>
        <p:spPr>
          <a:xfrm>
            <a:off x="6836161" y="306069"/>
            <a:ext cx="4520010" cy="722631"/>
          </a:xfrm>
          <a:prstGeom prst="rect">
            <a:avLst/>
          </a:prstGeom>
        </p:spPr>
        <p:txBody>
          <a:bodyPr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OUTPUT SCREENS</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grpSp>
        <p:nvGrpSpPr>
          <p:cNvPr id="7" name="Group 7"/>
          <p:cNvGrpSpPr/>
          <p:nvPr/>
        </p:nvGrpSpPr>
        <p:grpSpPr>
          <a:xfrm rot="0">
            <a:off x="1406411" y="9682162"/>
            <a:ext cx="12295822" cy="690562"/>
            <a:chOff x="0" y="0"/>
            <a:chExt cx="16394430" cy="920750"/>
          </a:xfrm>
        </p:grpSpPr>
        <p:sp>
          <p:nvSpPr>
            <p:cNvPr id="8" name="Freeform 8"/>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9" name="TextBox 9"/>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10" name="TextBox 10"/>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Freeform 11"/>
          <p:cNvSpPr/>
          <p:nvPr/>
        </p:nvSpPr>
        <p:spPr>
          <a:xfrm>
            <a:off x="1048052" y="1431976"/>
            <a:ext cx="16096229" cy="7846911"/>
          </a:xfrm>
          <a:custGeom>
            <a:avLst/>
            <a:gdLst/>
            <a:ahLst/>
            <a:cxnLst/>
            <a:rect l="l" t="t" r="r" b="b"/>
            <a:pathLst>
              <a:path w="16096229" h="7846911">
                <a:moveTo>
                  <a:pt x="0" y="0"/>
                </a:moveTo>
                <a:lnTo>
                  <a:pt x="16096229" y="0"/>
                </a:lnTo>
                <a:lnTo>
                  <a:pt x="16096229" y="7846911"/>
                </a:lnTo>
                <a:lnTo>
                  <a:pt x="0" y="7846911"/>
                </a:lnTo>
                <a:lnTo>
                  <a:pt x="0" y="0"/>
                </a:lnTo>
                <a:close/>
              </a:path>
            </a:pathLst>
          </a:custGeom>
          <a:blipFill>
            <a:blip r:embed="rId3"/>
            <a:stretch>
              <a:fillRect/>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grpSp>
        <p:nvGrpSpPr>
          <p:cNvPr id="6" name="Group 6"/>
          <p:cNvGrpSpPr/>
          <p:nvPr/>
        </p:nvGrpSpPr>
        <p:grpSpPr>
          <a:xfrm rot="0">
            <a:off x="1406411" y="9682162"/>
            <a:ext cx="12295822" cy="690562"/>
            <a:chOff x="0" y="0"/>
            <a:chExt cx="16394430" cy="920750"/>
          </a:xfrm>
        </p:grpSpPr>
        <p:sp>
          <p:nvSpPr>
            <p:cNvPr id="7" name="Freeform 7"/>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8" name="TextBox 8"/>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9" name="Freeform 9"/>
          <p:cNvSpPr/>
          <p:nvPr/>
        </p:nvSpPr>
        <p:spPr>
          <a:xfrm>
            <a:off x="5984418" y="4361584"/>
            <a:ext cx="11846976" cy="5089851"/>
          </a:xfrm>
          <a:custGeom>
            <a:avLst/>
            <a:gdLst/>
            <a:ahLst/>
            <a:cxnLst/>
            <a:rect l="l" t="t" r="r" b="b"/>
            <a:pathLst>
              <a:path w="11846976" h="5089851">
                <a:moveTo>
                  <a:pt x="0" y="0"/>
                </a:moveTo>
                <a:lnTo>
                  <a:pt x="11846976" y="0"/>
                </a:lnTo>
                <a:lnTo>
                  <a:pt x="11846976" y="5089852"/>
                </a:lnTo>
                <a:lnTo>
                  <a:pt x="0" y="5089852"/>
                </a:lnTo>
                <a:lnTo>
                  <a:pt x="0" y="0"/>
                </a:lnTo>
                <a:close/>
              </a:path>
            </a:pathLst>
          </a:custGeom>
          <a:blipFill>
            <a:blip r:embed="rId3"/>
            <a:stretch>
              <a:fillRect l="-3946" r="-4478"/>
            </a:stretch>
          </a:blipFill>
        </p:spPr>
      </p:sp>
      <p:sp>
        <p:nvSpPr>
          <p:cNvPr id="10" name="TextBox 10"/>
          <p:cNvSpPr txBox="1"/>
          <p:nvPr/>
        </p:nvSpPr>
        <p:spPr>
          <a:xfrm>
            <a:off x="6836161" y="306069"/>
            <a:ext cx="4520010" cy="722631"/>
          </a:xfrm>
          <a:prstGeom prst="rect">
            <a:avLst/>
          </a:prstGeom>
        </p:spPr>
        <p:txBody>
          <a:bodyPr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OUTPUT SCREENS</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1" name="TextBox 11"/>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Freeform 12"/>
          <p:cNvSpPr/>
          <p:nvPr/>
        </p:nvSpPr>
        <p:spPr>
          <a:xfrm>
            <a:off x="447026" y="1726534"/>
            <a:ext cx="10170135" cy="5822402"/>
          </a:xfrm>
          <a:custGeom>
            <a:avLst/>
            <a:gdLst/>
            <a:ahLst/>
            <a:cxnLst/>
            <a:rect l="l" t="t" r="r" b="b"/>
            <a:pathLst>
              <a:path w="10170135" h="5822402">
                <a:moveTo>
                  <a:pt x="0" y="0"/>
                </a:moveTo>
                <a:lnTo>
                  <a:pt x="10170135" y="0"/>
                </a:lnTo>
                <a:lnTo>
                  <a:pt x="10170135" y="5822403"/>
                </a:lnTo>
                <a:lnTo>
                  <a:pt x="0" y="5822403"/>
                </a:lnTo>
                <a:lnTo>
                  <a:pt x="0" y="0"/>
                </a:lnTo>
                <a:close/>
              </a:path>
            </a:pathLst>
          </a:custGeom>
          <a:blipFill>
            <a:blip r:embed="rId4"/>
            <a:stretch>
              <a:fillRect/>
            </a:stretch>
          </a:blipFill>
        </p:spPr>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grpSp>
        <p:nvGrpSpPr>
          <p:cNvPr id="6" name="Group 6"/>
          <p:cNvGrpSpPr/>
          <p:nvPr/>
        </p:nvGrpSpPr>
        <p:grpSpPr>
          <a:xfrm rot="0">
            <a:off x="1406411" y="9682162"/>
            <a:ext cx="12295822" cy="690562"/>
            <a:chOff x="0" y="0"/>
            <a:chExt cx="16394430" cy="920750"/>
          </a:xfrm>
        </p:grpSpPr>
        <p:sp>
          <p:nvSpPr>
            <p:cNvPr id="7" name="Freeform 7"/>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8" name="TextBox 8"/>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9" name="Freeform 9"/>
          <p:cNvSpPr/>
          <p:nvPr/>
        </p:nvSpPr>
        <p:spPr>
          <a:xfrm>
            <a:off x="1428658" y="2028430"/>
            <a:ext cx="15430685" cy="6230139"/>
          </a:xfrm>
          <a:custGeom>
            <a:avLst/>
            <a:gdLst/>
            <a:ahLst/>
            <a:cxnLst/>
            <a:rect l="l" t="t" r="r" b="b"/>
            <a:pathLst>
              <a:path w="15430685" h="6230139">
                <a:moveTo>
                  <a:pt x="0" y="0"/>
                </a:moveTo>
                <a:lnTo>
                  <a:pt x="15430684" y="0"/>
                </a:lnTo>
                <a:lnTo>
                  <a:pt x="15430684" y="6230140"/>
                </a:lnTo>
                <a:lnTo>
                  <a:pt x="0" y="6230140"/>
                </a:lnTo>
                <a:lnTo>
                  <a:pt x="0" y="0"/>
                </a:lnTo>
                <a:close/>
              </a:path>
            </a:pathLst>
          </a:custGeom>
          <a:blipFill>
            <a:blip r:embed="rId3"/>
            <a:stretch>
              <a:fillRect/>
            </a:stretch>
          </a:blipFill>
        </p:spPr>
      </p:sp>
      <p:sp>
        <p:nvSpPr>
          <p:cNvPr id="10" name="TextBox 10"/>
          <p:cNvSpPr txBox="1"/>
          <p:nvPr/>
        </p:nvSpPr>
        <p:spPr>
          <a:xfrm>
            <a:off x="6883995" y="591184"/>
            <a:ext cx="4520010" cy="722631"/>
          </a:xfrm>
          <a:prstGeom prst="rect">
            <a:avLst/>
          </a:prstGeom>
        </p:spPr>
        <p:txBody>
          <a:bodyPr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OUTPUT SCREENS</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1" name="TextBox 11"/>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sp>
        <p:nvSpPr>
          <p:cNvPr id="6" name="TextBox 6"/>
          <p:cNvSpPr txBox="1"/>
          <p:nvPr/>
        </p:nvSpPr>
        <p:spPr>
          <a:xfrm>
            <a:off x="6836161" y="306069"/>
            <a:ext cx="4520010" cy="722631"/>
          </a:xfrm>
          <a:prstGeom prst="rect">
            <a:avLst/>
          </a:prstGeom>
        </p:spPr>
        <p:txBody>
          <a:bodyPr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OUTPUT SCREENS</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grpSp>
        <p:nvGrpSpPr>
          <p:cNvPr id="7" name="Group 7"/>
          <p:cNvGrpSpPr/>
          <p:nvPr/>
        </p:nvGrpSpPr>
        <p:grpSpPr>
          <a:xfrm rot="0">
            <a:off x="1406411" y="9682162"/>
            <a:ext cx="12295822" cy="690562"/>
            <a:chOff x="0" y="0"/>
            <a:chExt cx="16394430" cy="920750"/>
          </a:xfrm>
        </p:grpSpPr>
        <p:sp>
          <p:nvSpPr>
            <p:cNvPr id="8" name="Freeform 8"/>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9" name="TextBox 9"/>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10" name="TextBox 10"/>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Freeform 11"/>
          <p:cNvSpPr/>
          <p:nvPr/>
        </p:nvSpPr>
        <p:spPr>
          <a:xfrm>
            <a:off x="1028700" y="1323134"/>
            <a:ext cx="16387629" cy="7640732"/>
          </a:xfrm>
          <a:custGeom>
            <a:avLst/>
            <a:gdLst/>
            <a:ahLst/>
            <a:cxnLst/>
            <a:rect l="l" t="t" r="r" b="b"/>
            <a:pathLst>
              <a:path w="16387629" h="7640732">
                <a:moveTo>
                  <a:pt x="0" y="0"/>
                </a:moveTo>
                <a:lnTo>
                  <a:pt x="16387629" y="0"/>
                </a:lnTo>
                <a:lnTo>
                  <a:pt x="16387629" y="7640732"/>
                </a:lnTo>
                <a:lnTo>
                  <a:pt x="0" y="7640732"/>
                </a:lnTo>
                <a:lnTo>
                  <a:pt x="0" y="0"/>
                </a:lnTo>
                <a:close/>
              </a:path>
            </a:pathLst>
          </a:custGeom>
          <a:blipFill>
            <a:blip r:embed="rId3"/>
            <a:stretch>
              <a:fillRect/>
            </a:stretch>
          </a:blipFill>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grpSp>
        <p:nvGrpSpPr>
          <p:cNvPr id="6" name="Group 6"/>
          <p:cNvGrpSpPr/>
          <p:nvPr/>
        </p:nvGrpSpPr>
        <p:grpSpPr>
          <a:xfrm rot="0">
            <a:off x="1406411" y="9682162"/>
            <a:ext cx="12295822" cy="690562"/>
            <a:chOff x="0" y="0"/>
            <a:chExt cx="16394430" cy="920750"/>
          </a:xfrm>
        </p:grpSpPr>
        <p:sp>
          <p:nvSpPr>
            <p:cNvPr id="7" name="Freeform 7"/>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8" name="TextBox 8"/>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9" name="Freeform 9"/>
          <p:cNvSpPr/>
          <p:nvPr/>
        </p:nvSpPr>
        <p:spPr>
          <a:xfrm>
            <a:off x="710420" y="1327305"/>
            <a:ext cx="16867160" cy="7632390"/>
          </a:xfrm>
          <a:custGeom>
            <a:avLst/>
            <a:gdLst/>
            <a:ahLst/>
            <a:cxnLst/>
            <a:rect l="l" t="t" r="r" b="b"/>
            <a:pathLst>
              <a:path w="16867160" h="7632390">
                <a:moveTo>
                  <a:pt x="0" y="0"/>
                </a:moveTo>
                <a:lnTo>
                  <a:pt x="16867160" y="0"/>
                </a:lnTo>
                <a:lnTo>
                  <a:pt x="16867160" y="7632390"/>
                </a:lnTo>
                <a:lnTo>
                  <a:pt x="0" y="7632390"/>
                </a:lnTo>
                <a:lnTo>
                  <a:pt x="0" y="0"/>
                </a:lnTo>
                <a:close/>
              </a:path>
            </a:pathLst>
          </a:custGeom>
          <a:blipFill>
            <a:blip r:embed="rId3"/>
            <a:stretch>
              <a:fillRect/>
            </a:stretch>
          </a:blipFill>
        </p:spPr>
      </p:sp>
      <p:sp>
        <p:nvSpPr>
          <p:cNvPr id="10" name="TextBox 10"/>
          <p:cNvSpPr txBox="1"/>
          <p:nvPr/>
        </p:nvSpPr>
        <p:spPr>
          <a:xfrm>
            <a:off x="6836161" y="306069"/>
            <a:ext cx="4520010" cy="722631"/>
          </a:xfrm>
          <a:prstGeom prst="rect">
            <a:avLst/>
          </a:prstGeom>
        </p:spPr>
        <p:txBody>
          <a:bodyPr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OUTPUT SCREENS</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grpSp>
        <p:nvGrpSpPr>
          <p:cNvPr id="6" name="Group 6"/>
          <p:cNvGrpSpPr/>
          <p:nvPr/>
        </p:nvGrpSpPr>
        <p:grpSpPr>
          <a:xfrm rot="0">
            <a:off x="1406411" y="9682162"/>
            <a:ext cx="12295822" cy="690562"/>
            <a:chOff x="0" y="0"/>
            <a:chExt cx="16394430" cy="920750"/>
          </a:xfrm>
        </p:grpSpPr>
        <p:sp>
          <p:nvSpPr>
            <p:cNvPr id="7" name="Freeform 7"/>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8" name="TextBox 8"/>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9" name="TextBox 9"/>
          <p:cNvSpPr txBox="1"/>
          <p:nvPr/>
        </p:nvSpPr>
        <p:spPr>
          <a:xfrm>
            <a:off x="6836161" y="306069"/>
            <a:ext cx="4520010" cy="722631"/>
          </a:xfrm>
          <a:prstGeom prst="rect">
            <a:avLst/>
          </a:prstGeom>
        </p:spPr>
        <p:txBody>
          <a:bodyPr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OUTPUT SCREENS</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0" name="TextBox 10"/>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TextBox 11"/>
          <p:cNvSpPr txBox="1"/>
          <p:nvPr/>
        </p:nvSpPr>
        <p:spPr>
          <a:xfrm>
            <a:off x="15985119" y="-343493"/>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Freeform 12"/>
          <p:cNvSpPr/>
          <p:nvPr/>
        </p:nvSpPr>
        <p:spPr>
          <a:xfrm>
            <a:off x="1869653" y="1128472"/>
            <a:ext cx="14453027" cy="8129828"/>
          </a:xfrm>
          <a:custGeom>
            <a:avLst/>
            <a:gdLst/>
            <a:ahLst/>
            <a:cxnLst/>
            <a:rect l="l" t="t" r="r" b="b"/>
            <a:pathLst>
              <a:path w="14453027" h="8129828">
                <a:moveTo>
                  <a:pt x="0" y="0"/>
                </a:moveTo>
                <a:lnTo>
                  <a:pt x="14453027" y="0"/>
                </a:lnTo>
                <a:lnTo>
                  <a:pt x="14453027" y="8129828"/>
                </a:lnTo>
                <a:lnTo>
                  <a:pt x="0" y="8129828"/>
                </a:lnTo>
                <a:lnTo>
                  <a:pt x="0" y="0"/>
                </a:lnTo>
                <a:close/>
              </a:path>
            </a:pathLst>
          </a:custGeom>
          <a:blipFill>
            <a:blip r:embed="rId3"/>
            <a:stretch>
              <a:fillRect/>
            </a:stretch>
          </a:blipFill>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grpSp>
        <p:nvGrpSpPr>
          <p:cNvPr id="6" name="Group 6"/>
          <p:cNvGrpSpPr/>
          <p:nvPr/>
        </p:nvGrpSpPr>
        <p:grpSpPr>
          <a:xfrm rot="0">
            <a:off x="1406411" y="9682162"/>
            <a:ext cx="12295822" cy="690562"/>
            <a:chOff x="0" y="0"/>
            <a:chExt cx="16394430" cy="920750"/>
          </a:xfrm>
        </p:grpSpPr>
        <p:sp>
          <p:nvSpPr>
            <p:cNvPr id="7" name="Freeform 7"/>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8" name="TextBox 8"/>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9" name="Freeform 9"/>
          <p:cNvSpPr/>
          <p:nvPr/>
        </p:nvSpPr>
        <p:spPr>
          <a:xfrm>
            <a:off x="1984249" y="1213399"/>
            <a:ext cx="14475135" cy="8160358"/>
          </a:xfrm>
          <a:custGeom>
            <a:avLst/>
            <a:gdLst/>
            <a:ahLst/>
            <a:cxnLst/>
            <a:rect l="l" t="t" r="r" b="b"/>
            <a:pathLst>
              <a:path w="14475135" h="8160358">
                <a:moveTo>
                  <a:pt x="0" y="0"/>
                </a:moveTo>
                <a:lnTo>
                  <a:pt x="14475136" y="0"/>
                </a:lnTo>
                <a:lnTo>
                  <a:pt x="14475136" y="8160358"/>
                </a:lnTo>
                <a:lnTo>
                  <a:pt x="0" y="8160358"/>
                </a:lnTo>
                <a:lnTo>
                  <a:pt x="0" y="0"/>
                </a:lnTo>
                <a:close/>
              </a:path>
            </a:pathLst>
          </a:custGeom>
          <a:blipFill>
            <a:blip r:embed="rId3"/>
            <a:stretch>
              <a:fillRect/>
            </a:stretch>
          </a:blipFill>
        </p:spPr>
      </p:sp>
      <p:sp>
        <p:nvSpPr>
          <p:cNvPr id="10" name="TextBox 10"/>
          <p:cNvSpPr txBox="1"/>
          <p:nvPr/>
        </p:nvSpPr>
        <p:spPr>
          <a:xfrm>
            <a:off x="6836161" y="306069"/>
            <a:ext cx="4520010" cy="722631"/>
          </a:xfrm>
          <a:prstGeom prst="rect">
            <a:avLst/>
          </a:prstGeom>
        </p:spPr>
        <p:txBody>
          <a:bodyPr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OUTPUT SCREENS</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1" name="TextBox 11"/>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TextBox 12"/>
          <p:cNvSpPr txBox="1"/>
          <p:nvPr/>
        </p:nvSpPr>
        <p:spPr>
          <a:xfrm>
            <a:off x="15985119" y="-343493"/>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grpSp>
        <p:nvGrpSpPr>
          <p:cNvPr id="6" name="Group 6"/>
          <p:cNvGrpSpPr/>
          <p:nvPr/>
        </p:nvGrpSpPr>
        <p:grpSpPr>
          <a:xfrm rot="0">
            <a:off x="1406411" y="9682162"/>
            <a:ext cx="12295822" cy="690562"/>
            <a:chOff x="0" y="0"/>
            <a:chExt cx="16394430" cy="920750"/>
          </a:xfrm>
        </p:grpSpPr>
        <p:sp>
          <p:nvSpPr>
            <p:cNvPr id="7" name="Freeform 7"/>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8" name="TextBox 8"/>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9" name="Freeform 9"/>
          <p:cNvSpPr/>
          <p:nvPr/>
        </p:nvSpPr>
        <p:spPr>
          <a:xfrm>
            <a:off x="1028700" y="1850164"/>
            <a:ext cx="16109537" cy="6886827"/>
          </a:xfrm>
          <a:custGeom>
            <a:avLst/>
            <a:gdLst/>
            <a:ahLst/>
            <a:cxnLst/>
            <a:rect l="l" t="t" r="r" b="b"/>
            <a:pathLst>
              <a:path w="16109537" h="6886827">
                <a:moveTo>
                  <a:pt x="0" y="0"/>
                </a:moveTo>
                <a:lnTo>
                  <a:pt x="16109537" y="0"/>
                </a:lnTo>
                <a:lnTo>
                  <a:pt x="16109537" y="6886828"/>
                </a:lnTo>
                <a:lnTo>
                  <a:pt x="0" y="6886828"/>
                </a:lnTo>
                <a:lnTo>
                  <a:pt x="0" y="0"/>
                </a:lnTo>
                <a:close/>
              </a:path>
            </a:pathLst>
          </a:custGeom>
          <a:blipFill>
            <a:blip r:embed="rId3"/>
            <a:stretch>
              <a:fillRect/>
            </a:stretch>
          </a:blipFill>
        </p:spPr>
      </p:sp>
      <p:sp>
        <p:nvSpPr>
          <p:cNvPr id="10" name="TextBox 10"/>
          <p:cNvSpPr txBox="1"/>
          <p:nvPr/>
        </p:nvSpPr>
        <p:spPr>
          <a:xfrm>
            <a:off x="6836161" y="306069"/>
            <a:ext cx="4520010" cy="722631"/>
          </a:xfrm>
          <a:prstGeom prst="rect">
            <a:avLst/>
          </a:prstGeom>
        </p:spPr>
        <p:txBody>
          <a:bodyPr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OUTPUT SCREENS</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1" name="TextBox 11"/>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TextBox 12"/>
          <p:cNvSpPr txBox="1"/>
          <p:nvPr/>
        </p:nvSpPr>
        <p:spPr>
          <a:xfrm>
            <a:off x="15985119" y="-343493"/>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grpSp>
        <p:nvGrpSpPr>
          <p:cNvPr id="6" name="Group 6"/>
          <p:cNvGrpSpPr/>
          <p:nvPr/>
        </p:nvGrpSpPr>
        <p:grpSpPr>
          <a:xfrm rot="0">
            <a:off x="1406411" y="9682162"/>
            <a:ext cx="12295822" cy="690562"/>
            <a:chOff x="0" y="0"/>
            <a:chExt cx="16394430" cy="920750"/>
          </a:xfrm>
        </p:grpSpPr>
        <p:sp>
          <p:nvSpPr>
            <p:cNvPr id="7" name="Freeform 7"/>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8" name="TextBox 8"/>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9" name="TextBox 9"/>
          <p:cNvSpPr txBox="1"/>
          <p:nvPr/>
        </p:nvSpPr>
        <p:spPr>
          <a:xfrm>
            <a:off x="7554595" y="591185"/>
            <a:ext cx="3994785"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CONCLUSION</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0" name="TextBox 10"/>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TextBox 11"/>
          <p:cNvSpPr txBox="1"/>
          <p:nvPr/>
        </p:nvSpPr>
        <p:spPr>
          <a:xfrm>
            <a:off x="732730" y="1410335"/>
            <a:ext cx="16822539" cy="7847965"/>
          </a:xfrm>
          <a:prstGeom prst="rect">
            <a:avLst/>
          </a:prstGeom>
        </p:spPr>
        <p:txBody>
          <a:bodyPr lIns="0" tIns="0" rIns="0" bIns="0" rtlCol="0" anchor="t">
            <a:spAutoFit/>
          </a:bodyPr>
          <a:lstStyle/>
          <a:p>
            <a:pPr marL="734060" lvl="1" indent="-367030" algn="just">
              <a:lnSpc>
                <a:spcPts val="4760"/>
              </a:lnSpc>
              <a:buFont typeface="Arial" panose="020B0604020202020204"/>
              <a:buChar char="•"/>
            </a:pPr>
            <a:r>
              <a:rPr lang="en-US" sz="3400">
                <a:solidFill>
                  <a:srgbClr val="000000"/>
                </a:solidFill>
                <a:latin typeface="Times New Roman" panose="02020603050405020304"/>
                <a:ea typeface="Times New Roman" panose="02020603050405020304"/>
                <a:cs typeface="Times New Roman" panose="02020603050405020304"/>
                <a:sym typeface="Times New Roman" panose="02020603050405020304"/>
              </a:rPr>
              <a:t>The Residential Electricity Prediction System was successfully developed using a hybrid CNN-BiGRU-SA model to predict electricity consumption with high accuracy.</a:t>
            </a:r>
            <a:endParaRPr lang="en-US" sz="34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4760"/>
              </a:lnSpc>
            </a:pPr>
          </a:p>
          <a:p>
            <a:pPr marL="734060" lvl="1" indent="-367030" algn="just">
              <a:lnSpc>
                <a:spcPts val="4760"/>
              </a:lnSpc>
              <a:buFont typeface="Arial" panose="020B0604020202020204"/>
              <a:buChar char="•"/>
            </a:pPr>
            <a:r>
              <a:rPr lang="en-US" sz="3400">
                <a:solidFill>
                  <a:srgbClr val="000000"/>
                </a:solidFill>
                <a:latin typeface="Times New Roman" panose="02020603050405020304"/>
                <a:ea typeface="Times New Roman" panose="02020603050405020304"/>
                <a:cs typeface="Times New Roman" panose="02020603050405020304"/>
                <a:sym typeface="Times New Roman" panose="02020603050405020304"/>
              </a:rPr>
              <a:t>The model efficiently extracts temporal and contextual patterns from time-series data using CNN, BiGRU, and a Self-Attention mechanism.</a:t>
            </a:r>
            <a:endParaRPr lang="en-US" sz="34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4760"/>
              </a:lnSpc>
            </a:pPr>
          </a:p>
          <a:p>
            <a:pPr marL="734060" lvl="1" indent="-367030" algn="just">
              <a:lnSpc>
                <a:spcPts val="4760"/>
              </a:lnSpc>
              <a:buFont typeface="Arial" panose="020B0604020202020204"/>
              <a:buChar char="•"/>
            </a:pPr>
            <a:r>
              <a:rPr lang="en-US" sz="3400">
                <a:solidFill>
                  <a:srgbClr val="000000"/>
                </a:solidFill>
                <a:latin typeface="Times New Roman" panose="02020603050405020304"/>
                <a:ea typeface="Times New Roman" panose="02020603050405020304"/>
                <a:cs typeface="Times New Roman" panose="02020603050405020304"/>
                <a:sym typeface="Times New Roman" panose="02020603050405020304"/>
              </a:rPr>
              <a:t>A Flask-based frontend offers an intuitive interface for data input, prediction visualization, and actionable insights.</a:t>
            </a:r>
            <a:endParaRPr lang="en-US" sz="34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4760"/>
              </a:lnSpc>
            </a:pPr>
          </a:p>
          <a:p>
            <a:pPr marL="734060" lvl="1" indent="-367030" algn="just">
              <a:lnSpc>
                <a:spcPts val="4760"/>
              </a:lnSpc>
              <a:buFont typeface="Arial" panose="020B0604020202020204"/>
              <a:buChar char="•"/>
            </a:pPr>
            <a:r>
              <a:rPr lang="en-US" sz="3400">
                <a:solidFill>
                  <a:srgbClr val="000000"/>
                </a:solidFill>
                <a:latin typeface="Times New Roman" panose="02020603050405020304"/>
                <a:ea typeface="Times New Roman" panose="02020603050405020304"/>
                <a:cs typeface="Times New Roman" panose="02020603050405020304"/>
                <a:sym typeface="Times New Roman" panose="02020603050405020304"/>
              </a:rPr>
              <a:t>The system meets both functional and non-functional requirements, proving to be a robust and reliable tool for forecasting residential electricity usage.</a:t>
            </a:r>
            <a:endParaRPr lang="en-US" sz="34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4760"/>
              </a:lnSpc>
            </a:pPr>
          </a:p>
          <a:p>
            <a:pPr marL="734060" lvl="1" indent="-367030" algn="just">
              <a:lnSpc>
                <a:spcPts val="4760"/>
              </a:lnSpc>
              <a:buFont typeface="Arial" panose="020B0604020202020204"/>
              <a:buChar char="•"/>
            </a:pPr>
            <a:r>
              <a:rPr lang="en-US" sz="3400">
                <a:solidFill>
                  <a:srgbClr val="000000"/>
                </a:solidFill>
                <a:latin typeface="Times New Roman" panose="02020603050405020304"/>
                <a:ea typeface="Times New Roman" panose="02020603050405020304"/>
                <a:cs typeface="Times New Roman" panose="02020603050405020304"/>
                <a:sym typeface="Times New Roman" panose="02020603050405020304"/>
              </a:rPr>
              <a:t>Comprehensive testing and validation confirm its readiness for real-world deployment.</a:t>
            </a:r>
            <a:endParaRPr lang="en-US" sz="34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0153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sp>
        <p:nvSpPr>
          <p:cNvPr id="6" name="TextBox 6"/>
          <p:cNvSpPr txBox="1"/>
          <p:nvPr/>
        </p:nvSpPr>
        <p:spPr>
          <a:xfrm>
            <a:off x="7728585" y="876300"/>
            <a:ext cx="3166745"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OBJECTIVE</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7" name="TextBox 7"/>
          <p:cNvSpPr txBox="1"/>
          <p:nvPr/>
        </p:nvSpPr>
        <p:spPr>
          <a:xfrm>
            <a:off x="980866" y="1903956"/>
            <a:ext cx="16230600" cy="6760075"/>
          </a:xfrm>
          <a:prstGeom prst="rect">
            <a:avLst/>
          </a:prstGeom>
        </p:spPr>
        <p:txBody>
          <a:bodyPr lIns="0" tIns="0" rIns="0" bIns="0" rtlCol="0" anchor="t">
            <a:spAutoFit/>
          </a:bodyPr>
          <a:lstStyle/>
          <a:p>
            <a:pPr marL="751205" lvl="1" indent="-375920" algn="just">
              <a:lnSpc>
                <a:spcPts val="4870"/>
              </a:lnSpc>
              <a:buFont typeface="Arial" panose="020B0604020202020204"/>
              <a:buChar char="•"/>
            </a:pPr>
            <a:r>
              <a:rPr lang="en-US" sz="3480">
                <a:solidFill>
                  <a:srgbClr val="000000"/>
                </a:solidFill>
                <a:latin typeface="Times New Roman" panose="02020603050405020304"/>
                <a:ea typeface="Times New Roman" panose="02020603050405020304"/>
                <a:cs typeface="Times New Roman" panose="02020603050405020304"/>
                <a:sym typeface="Times New Roman" panose="02020603050405020304"/>
              </a:rPr>
              <a:t>To develope an accurate deep learning model</a:t>
            </a:r>
            <a:endParaRPr lang="en-US" sz="348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1503045" lvl="2" indent="-501015" algn="just">
              <a:lnSpc>
                <a:spcPts val="4870"/>
              </a:lnSpc>
              <a:buFont typeface="Arial" panose="020B0604020202020204"/>
              <a:buChar char="⚬"/>
            </a:pPr>
            <a:r>
              <a:rPr lang="en-US" sz="3480">
                <a:solidFill>
                  <a:srgbClr val="000000"/>
                </a:solidFill>
                <a:latin typeface="Times New Roman" panose="02020603050405020304"/>
                <a:ea typeface="Times New Roman" panose="02020603050405020304"/>
                <a:cs typeface="Times New Roman" panose="02020603050405020304"/>
                <a:sym typeface="Times New Roman" panose="02020603050405020304"/>
              </a:rPr>
              <a:t>Implement a CNN-BiGRU-SA model to predict residential electricity consumption.</a:t>
            </a:r>
            <a:endParaRPr lang="en-US" sz="348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4870"/>
              </a:lnSpc>
            </a:pPr>
          </a:p>
          <a:p>
            <a:pPr marL="751205" lvl="1" indent="-375920" algn="just">
              <a:lnSpc>
                <a:spcPts val="4870"/>
              </a:lnSpc>
              <a:buFont typeface="Arial" panose="020B0604020202020204"/>
              <a:buChar char="•"/>
            </a:pPr>
            <a:r>
              <a:rPr lang="en-US" sz="3480">
                <a:solidFill>
                  <a:srgbClr val="000000"/>
                </a:solidFill>
                <a:latin typeface="Times New Roman" panose="02020603050405020304"/>
                <a:ea typeface="Times New Roman" panose="02020603050405020304"/>
                <a:cs typeface="Times New Roman" panose="02020603050405020304"/>
                <a:sym typeface="Times New Roman" panose="02020603050405020304"/>
              </a:rPr>
              <a:t>To enhance energy forecasting accuracy</a:t>
            </a:r>
            <a:endParaRPr lang="en-US" sz="348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1503045" lvl="2" indent="-501015" algn="just">
              <a:lnSpc>
                <a:spcPts val="4870"/>
              </a:lnSpc>
              <a:buFont typeface="Arial" panose="020B0604020202020204"/>
              <a:buChar char="⚬"/>
            </a:pPr>
            <a:r>
              <a:rPr lang="en-US" sz="3480">
                <a:solidFill>
                  <a:srgbClr val="000000"/>
                </a:solidFill>
                <a:latin typeface="Times New Roman" panose="02020603050405020304"/>
                <a:ea typeface="Times New Roman" panose="02020603050405020304"/>
                <a:cs typeface="Times New Roman" panose="02020603050405020304"/>
                <a:sym typeface="Times New Roman" panose="02020603050405020304"/>
              </a:rPr>
              <a:t>Improve prediction performance compared to traditional statistical methods.</a:t>
            </a:r>
            <a:endParaRPr lang="en-US" sz="348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4870"/>
              </a:lnSpc>
            </a:pPr>
          </a:p>
          <a:p>
            <a:pPr marL="751205" lvl="1" indent="-375920" algn="just">
              <a:lnSpc>
                <a:spcPts val="4870"/>
              </a:lnSpc>
              <a:buFont typeface="Arial" panose="020B0604020202020204"/>
              <a:buChar char="•"/>
            </a:pPr>
            <a:r>
              <a:rPr lang="en-US" sz="3480">
                <a:solidFill>
                  <a:srgbClr val="000000"/>
                </a:solidFill>
                <a:latin typeface="Times New Roman" panose="02020603050405020304"/>
                <a:ea typeface="Times New Roman" panose="02020603050405020304"/>
                <a:cs typeface="Times New Roman" panose="02020603050405020304"/>
                <a:sym typeface="Times New Roman" panose="02020603050405020304"/>
              </a:rPr>
              <a:t>To optimize energy distribution and sustainability</a:t>
            </a:r>
            <a:endParaRPr lang="en-US" sz="348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1503045" lvl="2" indent="-501015" algn="just">
              <a:lnSpc>
                <a:spcPts val="4870"/>
              </a:lnSpc>
              <a:buFont typeface="Arial" panose="020B0604020202020204"/>
              <a:buChar char="⚬"/>
            </a:pPr>
            <a:r>
              <a:rPr lang="en-US" sz="3480">
                <a:solidFill>
                  <a:srgbClr val="000000"/>
                </a:solidFill>
                <a:latin typeface="Times New Roman" panose="02020603050405020304"/>
                <a:ea typeface="Times New Roman" panose="02020603050405020304"/>
                <a:cs typeface="Times New Roman" panose="02020603050405020304"/>
                <a:sym typeface="Times New Roman" panose="02020603050405020304"/>
              </a:rPr>
              <a:t>Help in balancing energy supply and demand, reducing power outages, and improving efficiency..</a:t>
            </a:r>
            <a:endParaRPr lang="en-US" sz="348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4870"/>
              </a:lnSpc>
            </a:pPr>
          </a:p>
        </p:txBody>
      </p:sp>
      <p:grpSp>
        <p:nvGrpSpPr>
          <p:cNvPr id="8" name="Group 8"/>
          <p:cNvGrpSpPr/>
          <p:nvPr/>
        </p:nvGrpSpPr>
        <p:grpSpPr>
          <a:xfrm rot="0">
            <a:off x="1406411" y="9682162"/>
            <a:ext cx="12295822" cy="690562"/>
            <a:chOff x="0" y="0"/>
            <a:chExt cx="16394430" cy="920750"/>
          </a:xfrm>
        </p:grpSpPr>
        <p:sp>
          <p:nvSpPr>
            <p:cNvPr id="9" name="Freeform 9"/>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10" name="TextBox 10"/>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11" name="TextBox 11"/>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sp>
        <p:nvSpPr>
          <p:cNvPr id="6" name="TextBox 6"/>
          <p:cNvSpPr txBox="1"/>
          <p:nvPr/>
        </p:nvSpPr>
        <p:spPr>
          <a:xfrm>
            <a:off x="7183130" y="306069"/>
            <a:ext cx="3826073" cy="722631"/>
          </a:xfrm>
          <a:prstGeom prst="rect">
            <a:avLst/>
          </a:prstGeom>
        </p:spPr>
        <p:txBody>
          <a:bodyPr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FUTURE SCOPE</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grpSp>
        <p:nvGrpSpPr>
          <p:cNvPr id="7" name="Group 7"/>
          <p:cNvGrpSpPr/>
          <p:nvPr/>
        </p:nvGrpSpPr>
        <p:grpSpPr>
          <a:xfrm rot="0">
            <a:off x="1406411" y="9682162"/>
            <a:ext cx="12295822" cy="690562"/>
            <a:chOff x="0" y="0"/>
            <a:chExt cx="16394430" cy="920750"/>
          </a:xfrm>
        </p:grpSpPr>
        <p:sp>
          <p:nvSpPr>
            <p:cNvPr id="8" name="Freeform 8"/>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9" name="TextBox 9"/>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10" name="TextBox 10"/>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TextBox 11"/>
          <p:cNvSpPr txBox="1"/>
          <p:nvPr/>
        </p:nvSpPr>
        <p:spPr>
          <a:xfrm>
            <a:off x="832359" y="1542451"/>
            <a:ext cx="16527615" cy="7283178"/>
          </a:xfrm>
          <a:prstGeom prst="rect">
            <a:avLst/>
          </a:prstGeom>
        </p:spPr>
        <p:txBody>
          <a:bodyPr lIns="0" tIns="0" rIns="0" bIns="0" rtlCol="0" anchor="t">
            <a:spAutoFit/>
          </a:bodyPr>
          <a:lstStyle/>
          <a:p>
            <a:pPr algn="just">
              <a:lnSpc>
                <a:spcPts val="5215"/>
              </a:lnSpc>
            </a:pPr>
            <a:r>
              <a:rPr lang="en-US" sz="2965">
                <a:solidFill>
                  <a:srgbClr val="000000"/>
                </a:solidFill>
                <a:latin typeface="Times New Roman" panose="02020603050405020304"/>
                <a:ea typeface="Times New Roman" panose="02020603050405020304"/>
                <a:cs typeface="Times New Roman" panose="02020603050405020304"/>
                <a:sym typeface="Times New Roman" panose="02020603050405020304"/>
              </a:rPr>
              <a:t>              To further enhance the</a:t>
            </a:r>
            <a:r>
              <a:rPr lang="en-US" sz="2965"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a:t>
            </a:r>
            <a:r>
              <a:rPr lang="en-US" sz="2965">
                <a:solidFill>
                  <a:srgbClr val="000000"/>
                </a:solidFill>
                <a:latin typeface="Times New Roman" panose="02020603050405020304"/>
                <a:ea typeface="Times New Roman" panose="02020603050405020304"/>
                <a:cs typeface="Times New Roman" panose="02020603050405020304"/>
                <a:sym typeface="Times New Roman" panose="02020603050405020304"/>
              </a:rPr>
              <a:t>Residential Electricity Prediction System, future improvements can focus on integrating a real-time energy monitoring dashboard, enabling users to visualize live electricity consumption trends and generate real-time alerts for abnormal usage patterns. This enhancement can be achieved by incorporating IoT devices such as smart meters, which can automate data collection and continuously feed real-time information into the system. By leveraging IoT devices for real-time data acquisition, the system can dynamically analyze consumption patterns, detect anomalies, and notify users about any irregularities. This feature will empower users to take timely actions to optimize energy consumption and reduce unnecessary power usage. These improvements will transform the system into a more intelligent and proactive solution, providing users with real-time insights and greater control over their energy consumption.</a:t>
            </a:r>
            <a:endParaRPr lang="en-US" sz="296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5215"/>
              </a:lnSpc>
            </a:p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txBody>
          <a:bodyPr/>
          <a:p>
            <a:pPr marL="457200" marR="0" lvl="0" indent="-457200" algn="just" rtl="0">
              <a:lnSpc>
                <a:spcPct val="115000"/>
              </a:lnSpc>
              <a:spcBef>
                <a:spcPts val="1200"/>
              </a:spcBef>
              <a:spcAft>
                <a:spcPts val="0"/>
              </a:spcAft>
              <a:buClr>
                <a:schemeClr val="dk1"/>
              </a:buClr>
              <a:buSzPts val="1100"/>
              <a:buFont typeface="Arial" panose="020B0604020202020204"/>
              <a:buNone/>
            </a:pPr>
            <a:endParaRPr lang="en-US"/>
          </a:p>
        </p:txBody>
      </p:sp>
      <p:sp>
        <p:nvSpPr>
          <p:cNvPr id="6" name="TextBox 6"/>
          <p:cNvSpPr txBox="1"/>
          <p:nvPr/>
        </p:nvSpPr>
        <p:spPr>
          <a:xfrm>
            <a:off x="7454542" y="876299"/>
            <a:ext cx="3283248" cy="722631"/>
          </a:xfrm>
          <a:prstGeom prst="rect">
            <a:avLst/>
          </a:prstGeom>
        </p:spPr>
        <p:txBody>
          <a:bodyPr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REFERENCES</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grpSp>
        <p:nvGrpSpPr>
          <p:cNvPr id="7" name="Group 7"/>
          <p:cNvGrpSpPr/>
          <p:nvPr/>
        </p:nvGrpSpPr>
        <p:grpSpPr>
          <a:xfrm rot="0">
            <a:off x="1406411" y="9682162"/>
            <a:ext cx="12295822" cy="690562"/>
            <a:chOff x="0" y="0"/>
            <a:chExt cx="16394430" cy="920750"/>
          </a:xfrm>
        </p:grpSpPr>
        <p:sp>
          <p:nvSpPr>
            <p:cNvPr id="8" name="Freeform 8"/>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9" name="TextBox 9"/>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10" name="TextBox 10"/>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Text Box 10"/>
          <p:cNvSpPr txBox="1"/>
          <p:nvPr/>
        </p:nvSpPr>
        <p:spPr>
          <a:xfrm>
            <a:off x="891540" y="2019300"/>
            <a:ext cx="16504920" cy="5793105"/>
          </a:xfrm>
          <a:prstGeom prst="rect">
            <a:avLst/>
          </a:prstGeom>
          <a:noFill/>
        </p:spPr>
        <p:txBody>
          <a:bodyPr wrap="square" rtlCol="0">
            <a:spAutoFit/>
          </a:bodyPr>
          <a:p>
            <a:pPr marL="457200" marR="0" lvl="0" indent="-457200" algn="just" rtl="0">
              <a:lnSpc>
                <a:spcPct val="115000"/>
              </a:lnSpc>
              <a:spcBef>
                <a:spcPts val="1200"/>
              </a:spcBef>
              <a:spcAft>
                <a:spcPts val="0"/>
              </a:spcAft>
              <a:buClr>
                <a:schemeClr val="dk1"/>
              </a:buClr>
              <a:buSzPts val="1100"/>
              <a:buFont typeface="Arial" panose="020B0604020202020204"/>
              <a:buNone/>
            </a:pPr>
            <a:r>
              <a:rPr lang="en-US" sz="3000" dirty="0">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[1] </a:t>
            </a:r>
            <a:r>
              <a:rPr lang="en-IN" altLang="en-US" sz="3000" dirty="0">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 </a:t>
            </a:r>
            <a:r>
              <a:rPr lang="en-US" altLang="en-US" sz="3000" dirty="0">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Alhussein, M., et al., "Hybrid CNN-LSTM Model for Short-Term Individual Household Load Forecasting," IEEE Access, vol. 8, 2020.</a:t>
            </a:r>
            <a:endParaRPr lang="en-US" altLang="en-US" sz="3000" b="0" i="0" u="none" strike="noStrike" cap="none" dirty="0">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endParaRPr>
          </a:p>
          <a:p>
            <a:pPr marL="457200" lvl="0" indent="-457200" algn="just" rtl="0">
              <a:lnSpc>
                <a:spcPct val="115000"/>
              </a:lnSpc>
              <a:spcBef>
                <a:spcPts val="1200"/>
              </a:spcBef>
              <a:spcAft>
                <a:spcPts val="0"/>
              </a:spcAft>
              <a:buClr>
                <a:schemeClr val="dk1"/>
              </a:buClr>
              <a:buSzPts val="1100"/>
              <a:buFont typeface="Arial" panose="020B0604020202020204"/>
              <a:buNone/>
            </a:pPr>
            <a:r>
              <a:rPr lang="en-US" sz="3000" dirty="0">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[2] </a:t>
            </a:r>
            <a:r>
              <a:rPr lang="en-IN" altLang="en-US" sz="3000" dirty="0">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 </a:t>
            </a:r>
            <a:r>
              <a:rPr lang="en-US" altLang="en-US" sz="3000" dirty="0">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Hyeon, J., et al., "Deep Learning-Based Household Electric Energy Consumption Forecasting," Journal of Engineering, J. Eng., 2020, Vol. 2020 Iss. 13, pp. 639-642</a:t>
            </a:r>
            <a:r>
              <a:rPr lang="en-IN" altLang="en-US" sz="3000" dirty="0">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a:t>
            </a:r>
            <a:endParaRPr lang="en-US" altLang="en-US" sz="3000" dirty="0">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endParaRPr>
          </a:p>
          <a:p>
            <a:pPr marL="457200" marR="0" lvl="0" indent="-457200" algn="just" rtl="0">
              <a:lnSpc>
                <a:spcPct val="115000"/>
              </a:lnSpc>
              <a:spcBef>
                <a:spcPts val="1200"/>
              </a:spcBef>
              <a:spcAft>
                <a:spcPts val="0"/>
              </a:spcAft>
              <a:buClr>
                <a:schemeClr val="dk1"/>
              </a:buClr>
              <a:buSzPts val="1100"/>
              <a:buFont typeface="Arial" panose="020B0604020202020204"/>
              <a:buNone/>
            </a:pPr>
            <a:r>
              <a:rPr lang="en-US" sz="3000" dirty="0">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[3]  </a:t>
            </a:r>
            <a:r>
              <a:rPr lang="en-US" altLang="en-US" sz="3000" dirty="0">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Aurangzeb, M., et al., "Short Term Power Load Forecasting Using Machine Learning Models," Proceedings of the International Conference on Computer and Information Sciences, 2019</a:t>
            </a:r>
            <a:r>
              <a:rPr lang="en-IN" altLang="en-US" sz="3000" dirty="0">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a:t>
            </a:r>
            <a:endParaRPr lang="en-IN" altLang="en-US" sz="3000" b="0" i="0" u="none" strike="noStrike" cap="none" dirty="0">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endParaRPr>
          </a:p>
          <a:p>
            <a:pPr marL="457200" marR="0" lvl="0" indent="-457200" algn="just" rtl="0">
              <a:lnSpc>
                <a:spcPct val="115000"/>
              </a:lnSpc>
              <a:spcBef>
                <a:spcPts val="1200"/>
              </a:spcBef>
              <a:spcAft>
                <a:spcPts val="0"/>
              </a:spcAft>
              <a:buClr>
                <a:schemeClr val="dk1"/>
              </a:buClr>
              <a:buSzPts val="1100"/>
              <a:buFont typeface="Arial" panose="020B0604020202020204"/>
              <a:buNone/>
            </a:pPr>
            <a:r>
              <a:rPr lang="en-US" sz="3000" dirty="0">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[4] </a:t>
            </a:r>
            <a:r>
              <a:rPr lang="en-IN" altLang="en-US" sz="3000" dirty="0">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 </a:t>
            </a:r>
            <a:r>
              <a:rPr lang="en-US" altLang="en-US" sz="3000" dirty="0">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Hajjaji, M., et al., "Evaluation of Artificial Intelligence Algorithms for Predicting Power Consumption," Proceedings of the International Wireless Communications and Mobile Computing Conference, </a:t>
            </a:r>
            <a:r>
              <a:rPr lang="en-IN" altLang="en-US" sz="3000" dirty="0">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IEEE Access,  </a:t>
            </a:r>
            <a:r>
              <a:rPr lang="en-US" altLang="en-US" sz="3000" dirty="0">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2021, pp. 2121-2126</a:t>
            </a:r>
            <a:endParaRPr lang="en-US" sz="3000">
              <a:latin typeface="Times New Roman" panose="02020603050405020304" charset="0"/>
              <a:cs typeface="Times New Roman" panose="02020603050405020304" charset="0"/>
            </a:endParaRPr>
          </a:p>
          <a:p>
            <a:endParaRPr lang="en-US" sz="3000">
              <a:latin typeface="Times New Roman" panose="02020603050405020304" charset="0"/>
              <a:cs typeface="Times New Roman" panose="0202060305040502030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sp>
        <p:nvSpPr>
          <p:cNvPr id="6" name="TextBox 6"/>
          <p:cNvSpPr txBox="1"/>
          <p:nvPr/>
        </p:nvSpPr>
        <p:spPr>
          <a:xfrm>
            <a:off x="3654987" y="3531317"/>
            <a:ext cx="10978025" cy="2470170"/>
          </a:xfrm>
          <a:prstGeom prst="rect">
            <a:avLst/>
          </a:prstGeom>
        </p:spPr>
        <p:txBody>
          <a:bodyPr lIns="0" tIns="0" rIns="0" bIns="0" rtlCol="0" anchor="t">
            <a:spAutoFit/>
          </a:bodyPr>
          <a:lstStyle/>
          <a:p>
            <a:pPr algn="ctr">
              <a:lnSpc>
                <a:spcPts val="18200"/>
              </a:lnSpc>
              <a:spcBef>
                <a:spcPct val="0"/>
              </a:spcBef>
            </a:pPr>
            <a:r>
              <a:rPr lang="en-US" sz="13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THANK YOU</a:t>
            </a:r>
            <a:endParaRPr lang="en-US" sz="13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grpSp>
        <p:nvGrpSpPr>
          <p:cNvPr id="7" name="Group 7"/>
          <p:cNvGrpSpPr/>
          <p:nvPr/>
        </p:nvGrpSpPr>
        <p:grpSpPr>
          <a:xfrm rot="0">
            <a:off x="1406411" y="9682162"/>
            <a:ext cx="12295822" cy="690562"/>
            <a:chOff x="0" y="0"/>
            <a:chExt cx="16394430" cy="920750"/>
          </a:xfrm>
        </p:grpSpPr>
        <p:sp>
          <p:nvSpPr>
            <p:cNvPr id="8" name="Freeform 8"/>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9" name="TextBox 9"/>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10" name="TextBox 10"/>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sp>
        <p:nvSpPr>
          <p:cNvPr id="6" name="TextBox 6"/>
          <p:cNvSpPr txBox="1"/>
          <p:nvPr/>
        </p:nvSpPr>
        <p:spPr>
          <a:xfrm>
            <a:off x="7158355" y="457200"/>
            <a:ext cx="4260850"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INTRODUCTION</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7" name="TextBox 7"/>
          <p:cNvSpPr txBox="1"/>
          <p:nvPr/>
        </p:nvSpPr>
        <p:spPr>
          <a:xfrm>
            <a:off x="1028700" y="1439997"/>
            <a:ext cx="16230600" cy="8242165"/>
          </a:xfrm>
          <a:prstGeom prst="rect">
            <a:avLst/>
          </a:prstGeom>
        </p:spPr>
        <p:txBody>
          <a:bodyPr lIns="0" tIns="0" rIns="0" bIns="0" rtlCol="0" anchor="t">
            <a:spAutoFit/>
          </a:bodyPr>
          <a:lstStyle/>
          <a:p>
            <a:pPr marL="772795" lvl="1" indent="-386715" algn="just">
              <a:lnSpc>
                <a:spcPts val="5010"/>
              </a:lnSpc>
              <a:buFont typeface="Arial" panose="020B0604020202020204"/>
              <a:buChar char="•"/>
            </a:pPr>
            <a:r>
              <a:rPr lang="en-US" sz="3580">
                <a:solidFill>
                  <a:srgbClr val="000000"/>
                </a:solidFill>
                <a:latin typeface="Times New Roman" panose="02020603050405020304"/>
                <a:ea typeface="Times New Roman" panose="02020603050405020304"/>
                <a:cs typeface="Times New Roman" panose="02020603050405020304"/>
                <a:sym typeface="Times New Roman" panose="02020603050405020304"/>
              </a:rPr>
              <a:t>Electricity consumption is rising due to population growth, urbanization, and increased appliance usage.</a:t>
            </a:r>
            <a:endParaRPr lang="en-US" sz="358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5010"/>
              </a:lnSpc>
            </a:pPr>
          </a:p>
          <a:p>
            <a:pPr marL="772795" lvl="1" indent="-386715" algn="just">
              <a:lnSpc>
                <a:spcPts val="5010"/>
              </a:lnSpc>
              <a:buFont typeface="Arial" panose="020B0604020202020204"/>
              <a:buChar char="•"/>
            </a:pPr>
            <a:r>
              <a:rPr lang="en-US" sz="3580">
                <a:solidFill>
                  <a:srgbClr val="000000"/>
                </a:solidFill>
                <a:latin typeface="Times New Roman" panose="02020603050405020304"/>
                <a:ea typeface="Times New Roman" panose="02020603050405020304"/>
                <a:cs typeface="Times New Roman" panose="02020603050405020304"/>
                <a:sym typeface="Times New Roman" panose="02020603050405020304"/>
              </a:rPr>
              <a:t>Traditional forecasting models like SVM, Decision Trees, and LSTM struggle with capturing complex temporal dependencies.</a:t>
            </a:r>
            <a:endParaRPr lang="en-US" sz="358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5010"/>
              </a:lnSpc>
            </a:pPr>
          </a:p>
          <a:p>
            <a:pPr marL="772795" lvl="1" indent="-386715" algn="just">
              <a:lnSpc>
                <a:spcPts val="5010"/>
              </a:lnSpc>
              <a:buFont typeface="Arial" panose="020B0604020202020204"/>
              <a:buChar char="•"/>
            </a:pPr>
            <a:r>
              <a:rPr lang="en-US" sz="3580">
                <a:solidFill>
                  <a:srgbClr val="000000"/>
                </a:solidFill>
                <a:latin typeface="Times New Roman" panose="02020603050405020304"/>
                <a:ea typeface="Times New Roman" panose="02020603050405020304"/>
                <a:cs typeface="Times New Roman" panose="02020603050405020304"/>
                <a:sym typeface="Times New Roman" panose="02020603050405020304"/>
              </a:rPr>
              <a:t>Deep learning-based hybrid models provide higher accuracy in predicting residential electricity consumption.</a:t>
            </a:r>
            <a:endParaRPr lang="en-US" sz="358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5010"/>
              </a:lnSpc>
            </a:pPr>
          </a:p>
          <a:p>
            <a:pPr marL="772795" lvl="1" indent="-386715" algn="just">
              <a:lnSpc>
                <a:spcPts val="5010"/>
              </a:lnSpc>
              <a:buFont typeface="Arial" panose="020B0604020202020204"/>
              <a:buChar char="•"/>
            </a:pPr>
            <a:r>
              <a:rPr lang="en-US" sz="3580">
                <a:solidFill>
                  <a:srgbClr val="000000"/>
                </a:solidFill>
                <a:latin typeface="Times New Roman" panose="02020603050405020304"/>
                <a:ea typeface="Times New Roman" panose="02020603050405020304"/>
                <a:cs typeface="Times New Roman" panose="02020603050405020304"/>
                <a:sym typeface="Times New Roman" panose="02020603050405020304"/>
              </a:rPr>
              <a:t>Our proposed CNN-BiGRU-SA model improves forecasting by capturing both spatial and sequential patterns, while reducing computational complexity and enhancing prediction efficiency</a:t>
            </a:r>
            <a:endParaRPr lang="en-US" sz="358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5150"/>
              </a:lnSpc>
            </a:pPr>
          </a:p>
        </p:txBody>
      </p:sp>
      <p:grpSp>
        <p:nvGrpSpPr>
          <p:cNvPr id="8" name="Group 8"/>
          <p:cNvGrpSpPr/>
          <p:nvPr/>
        </p:nvGrpSpPr>
        <p:grpSpPr>
          <a:xfrm rot="0">
            <a:off x="1406411" y="9682162"/>
            <a:ext cx="12295822" cy="690562"/>
            <a:chOff x="0" y="0"/>
            <a:chExt cx="16394430" cy="920750"/>
          </a:xfrm>
        </p:grpSpPr>
        <p:sp>
          <p:nvSpPr>
            <p:cNvPr id="9" name="Freeform 9"/>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10" name="TextBox 10"/>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11" name="TextBox 11"/>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sp>
        <p:nvSpPr>
          <p:cNvPr id="6" name="TextBox 6"/>
          <p:cNvSpPr txBox="1"/>
          <p:nvPr/>
        </p:nvSpPr>
        <p:spPr>
          <a:xfrm>
            <a:off x="5457190" y="306070"/>
            <a:ext cx="6285230"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LITERATURE SURVEY</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grpSp>
        <p:nvGrpSpPr>
          <p:cNvPr id="7" name="Group 7"/>
          <p:cNvGrpSpPr/>
          <p:nvPr/>
        </p:nvGrpSpPr>
        <p:grpSpPr>
          <a:xfrm rot="0">
            <a:off x="1406411" y="9682162"/>
            <a:ext cx="12295822" cy="690562"/>
            <a:chOff x="0" y="0"/>
            <a:chExt cx="16394430" cy="920750"/>
          </a:xfrm>
        </p:grpSpPr>
        <p:sp>
          <p:nvSpPr>
            <p:cNvPr id="8" name="Freeform 8"/>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9" name="TextBox 9"/>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10" name="TextBox 10"/>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aphicFrame>
        <p:nvGraphicFramePr>
          <p:cNvPr id="11" name="Table 11"/>
          <p:cNvGraphicFramePr>
            <a:graphicFrameLocks noGrp="1"/>
          </p:cNvGraphicFramePr>
          <p:nvPr/>
        </p:nvGraphicFramePr>
        <p:xfrm>
          <a:off x="587693" y="976312"/>
          <a:ext cx="17373600" cy="8629650"/>
        </p:xfrm>
        <a:graphic>
          <a:graphicData uri="http://schemas.openxmlformats.org/drawingml/2006/table">
            <a:tbl>
              <a:tblPr/>
              <a:tblGrid>
                <a:gridCol w="1150968"/>
                <a:gridCol w="3924011"/>
                <a:gridCol w="1901354"/>
                <a:gridCol w="4679099"/>
                <a:gridCol w="2773043"/>
                <a:gridCol w="2945124"/>
              </a:tblGrid>
              <a:tr h="1520556">
                <a:tc>
                  <a:txBody>
                    <a:bodyPr rtlCol="0"/>
                    <a:lstStyle/>
                    <a:p>
                      <a:pPr algn="l">
                        <a:lnSpc>
                          <a:spcPts val="3240"/>
                        </a:lnSpc>
                        <a:defRPr/>
                      </a:pPr>
                      <a:r>
                        <a:rPr lang="en-US" sz="27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S.NO</a:t>
                      </a:r>
                      <a:endParaRPr lang="en-US" sz="1100"/>
                    </a:p>
                  </a:txBody>
                  <a:tcPr marL="73225" marR="73225" marT="73225" marB="7322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3240"/>
                        </a:lnSpc>
                        <a:defRPr/>
                      </a:pPr>
                      <a:r>
                        <a:rPr lang="en-US" sz="27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Title and Authors</a:t>
                      </a:r>
                      <a:endParaRPr lang="en-US" sz="1100"/>
                    </a:p>
                  </a:txBody>
                  <a:tcPr marL="73225" marR="73225" marT="73225" marB="7322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3240"/>
                        </a:lnSpc>
                        <a:defRPr/>
                      </a:pPr>
                      <a:r>
                        <a:rPr lang="en-US" sz="27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Year and published journal</a:t>
                      </a:r>
                      <a:endParaRPr lang="en-US" sz="1100"/>
                    </a:p>
                  </a:txBody>
                  <a:tcPr marL="73225" marR="73225" marT="73225" marB="7322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3240"/>
                        </a:lnSpc>
                        <a:defRPr/>
                      </a:pPr>
                      <a:r>
                        <a:rPr lang="en-US" sz="27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Approach</a:t>
                      </a:r>
                      <a:endParaRPr lang="en-US" sz="1100"/>
                    </a:p>
                  </a:txBody>
                  <a:tcPr marL="73225" marR="73225" marT="73225" marB="7322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3240"/>
                        </a:lnSpc>
                        <a:defRPr/>
                      </a:pPr>
                      <a:r>
                        <a:rPr lang="en-US" sz="27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Outcome</a:t>
                      </a:r>
                      <a:endParaRPr lang="en-US" sz="1100"/>
                    </a:p>
                  </a:txBody>
                  <a:tcPr marL="73225" marR="73225" marT="73225" marB="7322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3240"/>
                        </a:lnSpc>
                        <a:defRPr/>
                      </a:pPr>
                      <a:r>
                        <a:rPr lang="en-US" sz="27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Limitations</a:t>
                      </a:r>
                      <a:endParaRPr lang="en-US" sz="1100"/>
                    </a:p>
                  </a:txBody>
                  <a:tcPr marL="73225" marR="73225" marT="73225" marB="7322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3554547">
                <a:tc>
                  <a:txBody>
                    <a:bodyPr rtlCol="0"/>
                    <a:lstStyle/>
                    <a:p>
                      <a:pPr algn="l">
                        <a:lnSpc>
                          <a:spcPts val="3060"/>
                        </a:lnSpc>
                        <a:defRPr/>
                      </a:pPr>
                      <a:r>
                        <a:rPr lang="en-US" sz="2550">
                          <a:solidFill>
                            <a:srgbClr val="000000"/>
                          </a:solidFill>
                          <a:latin typeface="Times New Roman" panose="02020603050405020304"/>
                          <a:ea typeface="Times New Roman" panose="02020603050405020304"/>
                          <a:cs typeface="Times New Roman" panose="02020603050405020304"/>
                          <a:sym typeface="Times New Roman" panose="02020603050405020304"/>
                        </a:rPr>
                        <a:t>1.</a:t>
                      </a:r>
                      <a:endParaRPr lang="en-US" sz="1100"/>
                    </a:p>
                  </a:txBody>
                  <a:tcPr marL="73225" marR="73225" marT="73225" marB="7322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3725"/>
                        </a:lnSpc>
                        <a:defRPr/>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Predicting Residential Electricity Consumption Using CNN-BiLSTM-SA Neural Network by MENG-PING WU AND FANWU</a:t>
                      </a:r>
                      <a:endParaRPr lang="en-US" sz="1100"/>
                    </a:p>
                  </a:txBody>
                  <a:tcPr marL="73225" marR="73225" marT="73225" marB="7322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3240"/>
                        </a:lnSpc>
                        <a:defRPr/>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2024,</a:t>
                      </a:r>
                      <a:endParaRPr lang="en-US" sz="1100"/>
                    </a:p>
                    <a:p>
                      <a:pPr algn="l">
                        <a:lnSpc>
                          <a:spcPts val="3240"/>
                        </a:lnSpc>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 IEEE Access</a:t>
                      </a:r>
                      <a:endPar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73225" marR="73225" marT="73225" marB="7322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3725"/>
                        </a:lnSpc>
                        <a:defRPr/>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Combined CNN for spatial feature extraction, BiLSTM for temporal sequence learning, and Self-Attention (SA) for feature weighting</a:t>
                      </a:r>
                      <a:endParaRPr lang="en-US" sz="1100"/>
                    </a:p>
                  </a:txBody>
                  <a:tcPr marL="73225" marR="73225" marT="73225" marB="7322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3240"/>
                        </a:lnSpc>
                        <a:defRPr/>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Achieved high prediction accuracy with lower RMSE compared to baseline models</a:t>
                      </a:r>
                      <a:endParaRPr lang="en-US" sz="1100"/>
                    </a:p>
                  </a:txBody>
                  <a:tcPr marL="73225" marR="73225" marT="73225" marB="7322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3240"/>
                        </a:lnSpc>
                        <a:defRPr/>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Computationally expensive due to the complexity of CNN-BiLSTM-SA; may require extensive hyperparameter tuning</a:t>
                      </a:r>
                      <a:endParaRPr lang="en-US" sz="1100"/>
                    </a:p>
                  </a:txBody>
                  <a:tcPr marL="73225" marR="73225" marT="73225" marB="7322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3554547">
                <a:tc>
                  <a:txBody>
                    <a:bodyPr rtlCol="0"/>
                    <a:lstStyle/>
                    <a:p>
                      <a:pPr algn="l">
                        <a:lnSpc>
                          <a:spcPts val="3060"/>
                        </a:lnSpc>
                        <a:defRPr/>
                      </a:pPr>
                      <a:r>
                        <a:rPr lang="en-US" sz="2550">
                          <a:solidFill>
                            <a:srgbClr val="000000"/>
                          </a:solidFill>
                          <a:latin typeface="Times New Roman" panose="02020603050405020304"/>
                          <a:ea typeface="Times New Roman" panose="02020603050405020304"/>
                          <a:cs typeface="Times New Roman" panose="02020603050405020304"/>
                          <a:sym typeface="Times New Roman" panose="02020603050405020304"/>
                        </a:rPr>
                        <a:t>2.</a:t>
                      </a:r>
                      <a:endParaRPr lang="en-US" sz="1100"/>
                    </a:p>
                  </a:txBody>
                  <a:tcPr marL="73225" marR="73225" marT="73225" marB="7322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3725"/>
                        </a:lnSpc>
                        <a:defRPr/>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Hybrid CNN-LSTM Model for Short-Term Individual Household Load Forecasting by Musaed Alhussein, Khursheed Aurangzeb, Syed Irtaza Haider</a:t>
                      </a:r>
                      <a:endParaRPr lang="en-US" sz="1100"/>
                    </a:p>
                  </a:txBody>
                  <a:tcPr marL="73225" marR="73225" marT="73225" marB="7322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3240"/>
                        </a:lnSpc>
                        <a:defRPr/>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2020,</a:t>
                      </a:r>
                      <a:endParaRPr lang="en-US" sz="1100"/>
                    </a:p>
                    <a:p>
                      <a:pPr algn="l">
                        <a:lnSpc>
                          <a:spcPts val="3240"/>
                        </a:lnSpc>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 IEEE Access</a:t>
                      </a:r>
                      <a:endPar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3240"/>
                        </a:lnSpc>
                      </a:pPr>
                    </a:p>
                  </a:txBody>
                  <a:tcPr marL="73225" marR="73225" marT="73225" marB="7322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3725"/>
                        </a:lnSpc>
                        <a:defRPr/>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Combined CNN for feature extraction with LSTM for sequence learning to improve short-term household electricity consumption forecasting.</a:t>
                      </a:r>
                      <a:endParaRPr lang="en-US" sz="1100"/>
                    </a:p>
                  </a:txBody>
                  <a:tcPr marL="73225" marR="73225" marT="73225" marB="7322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3240"/>
                        </a:lnSpc>
                        <a:defRPr/>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Achieved better forecasting accuracy compared to standalone LSTM models</a:t>
                      </a:r>
                      <a:endParaRPr lang="en-US" sz="1100"/>
                    </a:p>
                  </a:txBody>
                  <a:tcPr marL="73225" marR="73225" marT="73225" marB="7322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3240"/>
                        </a:lnSpc>
                        <a:defRPr/>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Focused only on short-term predictions and Computationally expensive due to LSTM’s complex architecture.</a:t>
                      </a:r>
                      <a:endParaRPr lang="en-US" sz="1100"/>
                    </a:p>
                  </a:txBody>
                  <a:tcPr marL="73225" marR="73225" marT="73225" marB="7322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sp>
        <p:nvSpPr>
          <p:cNvPr id="6" name="TextBox 6"/>
          <p:cNvSpPr txBox="1"/>
          <p:nvPr/>
        </p:nvSpPr>
        <p:spPr>
          <a:xfrm>
            <a:off x="6096000" y="276225"/>
            <a:ext cx="6422390"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LITERATURE SURVEY</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grpSp>
        <p:nvGrpSpPr>
          <p:cNvPr id="7" name="Group 7"/>
          <p:cNvGrpSpPr/>
          <p:nvPr/>
        </p:nvGrpSpPr>
        <p:grpSpPr>
          <a:xfrm rot="0">
            <a:off x="1406411" y="9682162"/>
            <a:ext cx="12295822" cy="690562"/>
            <a:chOff x="0" y="0"/>
            <a:chExt cx="16394430" cy="920750"/>
          </a:xfrm>
        </p:grpSpPr>
        <p:sp>
          <p:nvSpPr>
            <p:cNvPr id="8" name="Freeform 8"/>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9" name="TextBox 9"/>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10" name="TextBox 10"/>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aphicFrame>
        <p:nvGraphicFramePr>
          <p:cNvPr id="11" name="Table 11"/>
          <p:cNvGraphicFramePr>
            <a:graphicFrameLocks noGrp="1"/>
          </p:cNvGraphicFramePr>
          <p:nvPr/>
        </p:nvGraphicFramePr>
        <p:xfrm>
          <a:off x="619125" y="1028700"/>
          <a:ext cx="17049751" cy="8629650"/>
        </p:xfrm>
        <a:graphic>
          <a:graphicData uri="http://schemas.openxmlformats.org/drawingml/2006/table">
            <a:tbl>
              <a:tblPr/>
              <a:tblGrid>
                <a:gridCol w="1130199"/>
                <a:gridCol w="3497698"/>
                <a:gridCol w="1817901"/>
                <a:gridCol w="4671113"/>
                <a:gridCol w="3011985"/>
                <a:gridCol w="2920855"/>
              </a:tblGrid>
              <a:tr h="1520220">
                <a:tc>
                  <a:txBody>
                    <a:bodyPr rtlCol="0"/>
                    <a:lstStyle/>
                    <a:p>
                      <a:pPr algn="l">
                        <a:lnSpc>
                          <a:spcPts val="3240"/>
                        </a:lnSpc>
                        <a:defRPr/>
                      </a:pPr>
                      <a:r>
                        <a:rPr lang="en-US" sz="27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S.NO</a:t>
                      </a:r>
                      <a:endParaRPr lang="en-US" sz="1100"/>
                    </a:p>
                  </a:txBody>
                  <a:tcPr marL="68675" marR="68675" marT="68675" marB="6867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3240"/>
                        </a:lnSpc>
                        <a:defRPr/>
                      </a:pPr>
                      <a:r>
                        <a:rPr lang="en-US" sz="27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Title and Authors</a:t>
                      </a:r>
                      <a:endParaRPr lang="en-US" sz="1100"/>
                    </a:p>
                  </a:txBody>
                  <a:tcPr marL="68675" marR="68675" marT="68675" marB="6867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3240"/>
                        </a:lnSpc>
                        <a:defRPr/>
                      </a:pPr>
                      <a:r>
                        <a:rPr lang="en-US" sz="27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Year and published journal</a:t>
                      </a:r>
                      <a:endParaRPr lang="en-US" sz="1100"/>
                    </a:p>
                  </a:txBody>
                  <a:tcPr marL="68675" marR="68675" marT="68675" marB="6867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3240"/>
                        </a:lnSpc>
                        <a:defRPr/>
                      </a:pPr>
                      <a:r>
                        <a:rPr lang="en-US" sz="27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Approach</a:t>
                      </a:r>
                      <a:endParaRPr lang="en-US" sz="1100"/>
                    </a:p>
                  </a:txBody>
                  <a:tcPr marL="68675" marR="68675" marT="68675" marB="6867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3240"/>
                        </a:lnSpc>
                        <a:defRPr/>
                      </a:pPr>
                      <a:r>
                        <a:rPr lang="en-US" sz="27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Outcome</a:t>
                      </a:r>
                      <a:endParaRPr lang="en-US" sz="1100"/>
                    </a:p>
                  </a:txBody>
                  <a:tcPr marL="68675" marR="68675" marT="68675" marB="6867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3240"/>
                        </a:lnSpc>
                        <a:defRPr/>
                      </a:pPr>
                      <a:r>
                        <a:rPr lang="en-US" sz="27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Limitations</a:t>
                      </a:r>
                      <a:endParaRPr lang="en-US" sz="1100"/>
                    </a:p>
                  </a:txBody>
                  <a:tcPr marL="68675" marR="68675" marT="68675" marB="6867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3554715">
                <a:tc>
                  <a:txBody>
                    <a:bodyPr rtlCol="0"/>
                    <a:lstStyle/>
                    <a:p>
                      <a:pPr algn="l">
                        <a:lnSpc>
                          <a:spcPts val="3060"/>
                        </a:lnSpc>
                        <a:defRPr/>
                      </a:pPr>
                      <a:r>
                        <a:rPr lang="en-US" sz="2550">
                          <a:solidFill>
                            <a:srgbClr val="000000"/>
                          </a:solidFill>
                          <a:latin typeface="Times New Roman" panose="02020603050405020304"/>
                          <a:ea typeface="Times New Roman" panose="02020603050405020304"/>
                          <a:cs typeface="Times New Roman" panose="02020603050405020304"/>
                          <a:sym typeface="Times New Roman" panose="02020603050405020304"/>
                        </a:rPr>
                        <a:t>3.</a:t>
                      </a:r>
                      <a:endParaRPr lang="en-US" sz="1100"/>
                    </a:p>
                  </a:txBody>
                  <a:tcPr marL="68675" marR="68675" marT="68675" marB="6867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3725"/>
                        </a:lnSpc>
                        <a:defRPr/>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Applying Support Vector Machine Method to Forecast Electricity Consumption by S.-X. Yang and Y. Wang</a:t>
                      </a:r>
                      <a:endParaRPr lang="en-US" sz="1100"/>
                    </a:p>
                  </a:txBody>
                  <a:tcPr marL="68675" marR="68675" marT="68675" marB="6867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3240"/>
                        </a:lnSpc>
                        <a:defRPr/>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2006, IEEE publisher</a:t>
                      </a:r>
                      <a:endParaRPr lang="en-US" sz="1100"/>
                    </a:p>
                  </a:txBody>
                  <a:tcPr marL="68675" marR="68675" marT="68675" marB="6867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3725"/>
                        </a:lnSpc>
                        <a:defRPr/>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Utilized Support Vector Machine (SVM) to analyze statistical data influencing electricity consumption and develop a predictive model.</a:t>
                      </a:r>
                      <a:endParaRPr lang="en-US" sz="1100"/>
                    </a:p>
                  </a:txBody>
                  <a:tcPr marL="68675" marR="68675" marT="68675" marB="6867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3240"/>
                        </a:lnSpc>
                        <a:defRPr/>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Achieved high prediction accuracy and demonstrated that SVM is an effective method for electricity consumption forecasting.</a:t>
                      </a:r>
                      <a:endParaRPr lang="en-US" sz="1100"/>
                    </a:p>
                  </a:txBody>
                  <a:tcPr marL="68675" marR="68675" marT="68675" marB="6867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3240"/>
                        </a:lnSpc>
                        <a:defRPr/>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SVM struggles with non-linear dependencies in long-term electricity consumption forecasting.</a:t>
                      </a:r>
                      <a:endParaRPr lang="en-US" sz="1100"/>
                    </a:p>
                  </a:txBody>
                  <a:tcPr marL="68675" marR="68675" marT="68675" marB="6867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3554715">
                <a:tc>
                  <a:txBody>
                    <a:bodyPr rtlCol="0"/>
                    <a:lstStyle/>
                    <a:p>
                      <a:pPr algn="l">
                        <a:lnSpc>
                          <a:spcPts val="3060"/>
                        </a:lnSpc>
                        <a:defRPr/>
                      </a:pPr>
                      <a:r>
                        <a:rPr lang="en-US" sz="2550">
                          <a:solidFill>
                            <a:srgbClr val="000000"/>
                          </a:solidFill>
                          <a:latin typeface="Times New Roman" panose="02020603050405020304"/>
                          <a:ea typeface="Times New Roman" panose="02020603050405020304"/>
                          <a:cs typeface="Times New Roman" panose="02020603050405020304"/>
                          <a:sym typeface="Times New Roman" panose="02020603050405020304"/>
                        </a:rPr>
                        <a:t>4.</a:t>
                      </a:r>
                      <a:endParaRPr lang="en-US" sz="1100"/>
                    </a:p>
                  </a:txBody>
                  <a:tcPr marL="68675" marR="68675" marT="68675" marB="6867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3725"/>
                        </a:lnSpc>
                        <a:defRPr/>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Evaluation of Artificial Intelligence Algorithms for Predicting Power Consumption by Hajjaji et al</a:t>
                      </a:r>
                      <a:endParaRPr lang="en-US" sz="1100"/>
                    </a:p>
                  </a:txBody>
                  <a:tcPr marL="68675" marR="68675" marT="68675" marB="6867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3725"/>
                        </a:lnSpc>
                        <a:defRPr/>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2021, IEEE publisher</a:t>
                      </a:r>
                      <a:endParaRPr lang="en-US" sz="1100"/>
                    </a:p>
                  </a:txBody>
                  <a:tcPr marL="68675" marR="68675" marT="68675" marB="6867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3725"/>
                        </a:lnSpc>
                        <a:defRPr/>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Compared RNN-LSTM, time series models, and machine learning algorithms for daily power prediction</a:t>
                      </a:r>
                      <a:endParaRPr lang="en-US" sz="1100"/>
                    </a:p>
                  </a:txBody>
                  <a:tcPr marL="68675" marR="68675" marT="68675" marB="6867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3240"/>
                        </a:lnSpc>
                        <a:defRPr/>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Deep learning models (RNN-LSTM) outperformed traditional time-series methods</a:t>
                      </a:r>
                      <a:endParaRPr lang="en-US" sz="1100"/>
                    </a:p>
                  </a:txBody>
                  <a:tcPr marL="68675" marR="68675" marT="68675" marB="6867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3240"/>
                        </a:lnSpc>
                        <a:defRPr/>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The RNN-LSTM model is computationally expensive and may not generalize well to different datasets without extensive tuning.</a:t>
                      </a:r>
                      <a:endParaRPr lang="en-US" sz="1100"/>
                    </a:p>
                  </a:txBody>
                  <a:tcPr marL="68675" marR="68675" marT="68675" marB="6867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418901"/>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grpSp>
        <p:nvGrpSpPr>
          <p:cNvPr id="6" name="Group 6"/>
          <p:cNvGrpSpPr/>
          <p:nvPr/>
        </p:nvGrpSpPr>
        <p:grpSpPr>
          <a:xfrm rot="0">
            <a:off x="1406411" y="9682162"/>
            <a:ext cx="12295822" cy="690562"/>
            <a:chOff x="0" y="0"/>
            <a:chExt cx="16394430" cy="920750"/>
          </a:xfrm>
        </p:grpSpPr>
        <p:sp>
          <p:nvSpPr>
            <p:cNvPr id="7" name="Freeform 7"/>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8" name="TextBox 8"/>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graphicFrame>
        <p:nvGraphicFramePr>
          <p:cNvPr id="9" name="Table 9"/>
          <p:cNvGraphicFramePr>
            <a:graphicFrameLocks noGrp="1"/>
          </p:cNvGraphicFramePr>
          <p:nvPr/>
        </p:nvGraphicFramePr>
        <p:xfrm>
          <a:off x="2526091" y="2645511"/>
          <a:ext cx="13933294" cy="5899785"/>
        </p:xfrm>
        <a:graphic>
          <a:graphicData uri="http://schemas.openxmlformats.org/drawingml/2006/table">
            <a:tbl>
              <a:tblPr/>
              <a:tblGrid>
                <a:gridCol w="6616952"/>
                <a:gridCol w="7316341"/>
              </a:tblGrid>
              <a:tr h="1025799">
                <a:tc>
                  <a:txBody>
                    <a:bodyPr rtlCol="0"/>
                    <a:lstStyle/>
                    <a:p>
                      <a:pPr algn="ctr">
                        <a:lnSpc>
                          <a:spcPts val="4900"/>
                        </a:lnSpc>
                        <a:defRPr/>
                      </a:pPr>
                      <a:r>
                        <a:rPr lang="en-US" sz="3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Requirement Specification</a:t>
                      </a:r>
                      <a:endParaRPr lang="en-US" sz="1100"/>
                    </a:p>
                  </a:txBody>
                  <a:tcPr marL="66675" marR="66675" marT="66675" marB="66675"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4900"/>
                        </a:lnSpc>
                        <a:defRPr/>
                      </a:pPr>
                      <a:r>
                        <a:rPr lang="en-US" sz="3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Requirement</a:t>
                      </a:r>
                      <a:endParaRPr lang="en-US" sz="1100"/>
                    </a:p>
                  </a:txBody>
                  <a:tcPr marL="66675" marR="66675" marT="66675" marB="66675"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025799">
                <a:tc>
                  <a:txBody>
                    <a:bodyPr rtlCol="0"/>
                    <a:lstStyle/>
                    <a:p>
                      <a:pPr algn="l">
                        <a:lnSpc>
                          <a:spcPts val="4900"/>
                        </a:lnSpc>
                        <a:defRP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Programming Language</a:t>
                      </a:r>
                      <a:endParaRPr lang="en-US" sz="1100"/>
                    </a:p>
                  </a:txBody>
                  <a:tcPr marL="66675" marR="66675" marT="66675" marB="66675"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just">
                        <a:lnSpc>
                          <a:spcPts val="4900"/>
                        </a:lnSpc>
                        <a:defRP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Python</a:t>
                      </a:r>
                      <a:endParaRPr lang="en-US" sz="1100"/>
                    </a:p>
                  </a:txBody>
                  <a:tcPr marL="66675" marR="66675" marT="66675" marB="66675"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862822">
                <a:tc>
                  <a:txBody>
                    <a:bodyPr rtlCol="0"/>
                    <a:lstStyle/>
                    <a:p>
                      <a:pPr algn="l">
                        <a:lnSpc>
                          <a:spcPts val="4900"/>
                        </a:lnSpc>
                        <a:defRP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IDE </a:t>
                      </a:r>
                      <a:endParaRPr lang="en-US" sz="1100"/>
                    </a:p>
                  </a:txBody>
                  <a:tcPr marL="66675" marR="66675" marT="66675" marB="66675"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just">
                        <a:lnSpc>
                          <a:spcPts val="4900"/>
                        </a:lnSpc>
                        <a:defRP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Visual Studio Code</a:t>
                      </a:r>
                      <a:endParaRPr lang="en-US" sz="1100"/>
                    </a:p>
                  </a:txBody>
                  <a:tcPr marL="66675" marR="66675" marT="66675" marB="66675"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2109120">
                <a:tc>
                  <a:txBody>
                    <a:bodyPr rtlCol="0"/>
                    <a:lstStyle/>
                    <a:p>
                      <a:pPr algn="l">
                        <a:lnSpc>
                          <a:spcPts val="4900"/>
                        </a:lnSpc>
                        <a:defRP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Libraries</a:t>
                      </a:r>
                      <a:endParaRPr lang="en-US" sz="1100"/>
                    </a:p>
                  </a:txBody>
                  <a:tcPr marL="66675" marR="66675" marT="66675" marB="66675"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just">
                        <a:lnSpc>
                          <a:spcPts val="4900"/>
                        </a:lnSpc>
                        <a:defRP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TensorFlow 2.x</a:t>
                      </a: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 , Scikit-learn NumPy, Pandas, Matplotlib, Seaborn</a:t>
                      </a:r>
                      <a:endParaRPr lang="en-US" sz="1100"/>
                    </a:p>
                    <a:p>
                      <a:pPr algn="just">
                        <a:lnSpc>
                          <a:spcPts val="4900"/>
                        </a:lnSpc>
                      </a:pPr>
                    </a:p>
                  </a:txBody>
                  <a:tcPr marL="66675" marR="66675" marT="66675" marB="66675"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876244">
                <a:tc>
                  <a:txBody>
                    <a:bodyPr rtlCol="0"/>
                    <a:lstStyle/>
                    <a:p>
                      <a:pPr algn="l">
                        <a:lnSpc>
                          <a:spcPts val="4900"/>
                        </a:lnSpc>
                        <a:defRP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Front End </a:t>
                      </a:r>
                      <a:endParaRPr lang="en-US" sz="1100"/>
                    </a:p>
                  </a:txBody>
                  <a:tcPr marL="66675" marR="66675" marT="66675" marB="66675"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just">
                        <a:lnSpc>
                          <a:spcPts val="4900"/>
                        </a:lnSpc>
                        <a:defRP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Flask</a:t>
                      </a:r>
                      <a:endParaRPr lang="en-US" sz="1100"/>
                    </a:p>
                  </a:txBody>
                  <a:tcPr marL="66675" marR="66675" marT="66675" marB="66675"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bl>
          </a:graphicData>
        </a:graphic>
      </p:graphicFrame>
      <p:sp>
        <p:nvSpPr>
          <p:cNvPr id="10" name="TextBox 10"/>
          <p:cNvSpPr txBox="1"/>
          <p:nvPr/>
        </p:nvSpPr>
        <p:spPr>
          <a:xfrm>
            <a:off x="4495800" y="571500"/>
            <a:ext cx="9639300"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REQUIREMENT SPECIFICATIONS</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1" name="TextBox 11"/>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TextBox 12"/>
          <p:cNvSpPr txBox="1"/>
          <p:nvPr/>
        </p:nvSpPr>
        <p:spPr>
          <a:xfrm>
            <a:off x="5639008" y="1714600"/>
            <a:ext cx="7045127" cy="722631"/>
          </a:xfrm>
          <a:prstGeom prst="rect">
            <a:avLst/>
          </a:prstGeom>
        </p:spPr>
        <p:txBody>
          <a:bodyPr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SOFTWARE REQUIREMENTS </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47" y="-4037326"/>
            <a:ext cx="20623493" cy="18361653"/>
            <a:chOff x="0" y="0"/>
            <a:chExt cx="27497991" cy="24482204"/>
          </a:xfrm>
        </p:grpSpPr>
        <p:sp>
          <p:nvSpPr>
            <p:cNvPr id="3" name="Freeform 3"/>
            <p:cNvSpPr/>
            <p:nvPr/>
          </p:nvSpPr>
          <p:spPr>
            <a:xfrm rot="-5400000" flipH="1" flipV="1">
              <a:off x="-5355482" y="5355482"/>
              <a:ext cx="24482204" cy="13771239"/>
            </a:xfrm>
            <a:custGeom>
              <a:avLst/>
              <a:gdLst/>
              <a:ahLst/>
              <a:cxnLst/>
              <a:rect l="l" t="t" r="r" b="b"/>
              <a:pathLst>
                <a:path w="24482204" h="13771239">
                  <a:moveTo>
                    <a:pt x="24482204" y="13771240"/>
                  </a:moveTo>
                  <a:lnTo>
                    <a:pt x="0" y="13771240"/>
                  </a:lnTo>
                  <a:lnTo>
                    <a:pt x="0" y="0"/>
                  </a:lnTo>
                  <a:lnTo>
                    <a:pt x="24482204" y="0"/>
                  </a:lnTo>
                  <a:lnTo>
                    <a:pt x="24482204" y="13771240"/>
                  </a:lnTo>
                  <a:close/>
                </a:path>
              </a:pathLst>
            </a:custGeom>
            <a:blipFill>
              <a:blip r:embed="rId1">
                <a:alphaModFix amt="31000"/>
              </a:blip>
              <a:stretch>
                <a:fillRect/>
              </a:stretch>
            </a:blipFill>
          </p:spPr>
        </p:sp>
        <p:sp>
          <p:nvSpPr>
            <p:cNvPr id="4" name="Freeform 4"/>
            <p:cNvSpPr/>
            <p:nvPr/>
          </p:nvSpPr>
          <p:spPr>
            <a:xfrm rot="-5400000" flipH="1">
              <a:off x="8371269" y="5355482"/>
              <a:ext cx="24482204" cy="13771239"/>
            </a:xfrm>
            <a:custGeom>
              <a:avLst/>
              <a:gdLst/>
              <a:ahLst/>
              <a:cxnLst/>
              <a:rect l="l" t="t" r="r" b="b"/>
              <a:pathLst>
                <a:path w="24482204" h="13771239">
                  <a:moveTo>
                    <a:pt x="24482204" y="0"/>
                  </a:moveTo>
                  <a:lnTo>
                    <a:pt x="0" y="0"/>
                  </a:lnTo>
                  <a:lnTo>
                    <a:pt x="0" y="13771240"/>
                  </a:lnTo>
                  <a:lnTo>
                    <a:pt x="24482204" y="13771240"/>
                  </a:lnTo>
                  <a:lnTo>
                    <a:pt x="24482204" y="0"/>
                  </a:lnTo>
                  <a:close/>
                </a:path>
              </a:pathLst>
            </a:custGeom>
            <a:blipFill>
              <a:blip r:embed="rId1">
                <a:alphaModFix amt="31000"/>
              </a:blip>
              <a:stretch>
                <a:fillRect/>
              </a:stretch>
            </a:blipFill>
          </p:spPr>
        </p:sp>
      </p:grpSp>
      <p:sp>
        <p:nvSpPr>
          <p:cNvPr id="5" name="Freeform 5"/>
          <p:cNvSpPr/>
          <p:nvPr/>
        </p:nvSpPr>
        <p:spPr>
          <a:xfrm>
            <a:off x="0" y="300156"/>
            <a:ext cx="18288000" cy="9986844"/>
          </a:xfrm>
          <a:custGeom>
            <a:avLst/>
            <a:gdLst/>
            <a:ahLst/>
            <a:cxnLst/>
            <a:rect l="l" t="t" r="r" b="b"/>
            <a:pathLst>
              <a:path w="18288000" h="9986844">
                <a:moveTo>
                  <a:pt x="0" y="0"/>
                </a:moveTo>
                <a:lnTo>
                  <a:pt x="18288000" y="0"/>
                </a:lnTo>
                <a:lnTo>
                  <a:pt x="18288000" y="9986844"/>
                </a:lnTo>
                <a:lnTo>
                  <a:pt x="0" y="9986844"/>
                </a:lnTo>
                <a:lnTo>
                  <a:pt x="0" y="0"/>
                </a:lnTo>
                <a:close/>
              </a:path>
            </a:pathLst>
          </a:custGeom>
          <a:blipFill>
            <a:blip r:embed="rId2">
              <a:alphaModFix amt="46000"/>
            </a:blip>
            <a:stretch>
              <a:fillRect t="-3595" r="-3146" b="-3595"/>
            </a:stretch>
          </a:blipFill>
        </p:spPr>
      </p:sp>
      <p:grpSp>
        <p:nvGrpSpPr>
          <p:cNvPr id="6" name="Group 6"/>
          <p:cNvGrpSpPr/>
          <p:nvPr/>
        </p:nvGrpSpPr>
        <p:grpSpPr>
          <a:xfrm rot="0">
            <a:off x="1406411" y="9682162"/>
            <a:ext cx="12295822" cy="690562"/>
            <a:chOff x="0" y="0"/>
            <a:chExt cx="16394430" cy="920750"/>
          </a:xfrm>
        </p:grpSpPr>
        <p:sp>
          <p:nvSpPr>
            <p:cNvPr id="7" name="Freeform 7"/>
            <p:cNvSpPr/>
            <p:nvPr/>
          </p:nvSpPr>
          <p:spPr>
            <a:xfrm>
              <a:off x="0" y="0"/>
              <a:ext cx="16394430" cy="920750"/>
            </a:xfrm>
            <a:custGeom>
              <a:avLst/>
              <a:gdLst/>
              <a:ahLst/>
              <a:cxnLst/>
              <a:rect l="l" t="t" r="r" b="b"/>
              <a:pathLst>
                <a:path w="16394430" h="920750">
                  <a:moveTo>
                    <a:pt x="0" y="0"/>
                  </a:moveTo>
                  <a:lnTo>
                    <a:pt x="16394430" y="0"/>
                  </a:lnTo>
                  <a:lnTo>
                    <a:pt x="16394430" y="920750"/>
                  </a:lnTo>
                  <a:lnTo>
                    <a:pt x="0" y="920750"/>
                  </a:lnTo>
                  <a:close/>
                </a:path>
              </a:pathLst>
            </a:custGeom>
            <a:solidFill>
              <a:srgbClr val="000000">
                <a:alpha val="0"/>
              </a:srgbClr>
            </a:solidFill>
          </p:spPr>
        </p:sp>
        <p:sp>
          <p:nvSpPr>
            <p:cNvPr id="8" name="TextBox 8"/>
            <p:cNvSpPr txBox="1"/>
            <p:nvPr/>
          </p:nvSpPr>
          <p:spPr>
            <a:xfrm>
              <a:off x="0" y="-38100"/>
              <a:ext cx="16394430" cy="958850"/>
            </a:xfrm>
            <a:prstGeom prst="rect">
              <a:avLst/>
            </a:prstGeom>
          </p:spPr>
          <p:txBody>
            <a:bodyPr lIns="0" tIns="0" rIns="0" bIns="0" rtlCol="0" anchor="t"/>
            <a:lstStyle/>
            <a:p>
              <a:pPr algn="l">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ustainable Energy Solutions: Predicting Residential Electricity Consumption using Deep Learning Techniques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160"/>
                </a:lnSpc>
              </a:pPr>
            </a:p>
          </p:txBody>
        </p:sp>
      </p:grpSp>
      <p:sp>
        <p:nvSpPr>
          <p:cNvPr id="9" name="TextBox 9"/>
          <p:cNvSpPr txBox="1"/>
          <p:nvPr/>
        </p:nvSpPr>
        <p:spPr>
          <a:xfrm>
            <a:off x="5058410" y="306070"/>
            <a:ext cx="9321800" cy="681990"/>
          </a:xfrm>
          <a:prstGeom prst="rect">
            <a:avLst/>
          </a:prstGeom>
        </p:spPr>
        <p:txBody>
          <a:bodyPr wrap="square"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REQUIREMENT SPECIFICATIONS</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0" name="TextBox 10"/>
          <p:cNvSpPr txBox="1"/>
          <p:nvPr/>
        </p:nvSpPr>
        <p:spPr>
          <a:xfrm>
            <a:off x="15985119" y="9605962"/>
            <a:ext cx="948531" cy="3448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Batch: B3</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TextBox 11"/>
          <p:cNvSpPr txBox="1"/>
          <p:nvPr/>
        </p:nvSpPr>
        <p:spPr>
          <a:xfrm>
            <a:off x="5500975" y="1334769"/>
            <a:ext cx="7190383" cy="722631"/>
          </a:xfrm>
          <a:prstGeom prst="rect">
            <a:avLst/>
          </a:prstGeom>
        </p:spPr>
        <p:txBody>
          <a:bodyPr lIns="0" tIns="0" rIns="0" bIns="0" rtlCol="0" anchor="t">
            <a:spAutoFit/>
          </a:bodyPr>
          <a:lstStyle/>
          <a:p>
            <a:pPr algn="ctr">
              <a:lnSpc>
                <a:spcPts val="5320"/>
              </a:lnSpc>
              <a:spcBef>
                <a:spcPct val="0"/>
              </a:spcBef>
            </a:pPr>
            <a:r>
              <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HARDWARE REQUIREMENTS </a:t>
            </a:r>
            <a:endParaRPr lang="en-US" sz="3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graphicFrame>
        <p:nvGraphicFramePr>
          <p:cNvPr id="12" name="Table 12"/>
          <p:cNvGraphicFramePr>
            <a:graphicFrameLocks noGrp="1"/>
          </p:cNvGraphicFramePr>
          <p:nvPr/>
        </p:nvGraphicFramePr>
        <p:xfrm>
          <a:off x="1406411" y="2514600"/>
          <a:ext cx="15527240" cy="6711023"/>
        </p:xfrm>
        <a:graphic>
          <a:graphicData uri="http://schemas.openxmlformats.org/drawingml/2006/table">
            <a:tbl>
              <a:tblPr/>
              <a:tblGrid>
                <a:gridCol w="6949259"/>
                <a:gridCol w="8577981"/>
              </a:tblGrid>
              <a:tr h="862145">
                <a:tc>
                  <a:txBody>
                    <a:bodyPr rtlCol="0"/>
                    <a:lstStyle/>
                    <a:p>
                      <a:pPr algn="ctr">
                        <a:lnSpc>
                          <a:spcPts val="4900"/>
                        </a:lnSpc>
                        <a:defRPr/>
                      </a:pPr>
                      <a:r>
                        <a:rPr lang="en-US" sz="3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Requirement Specification</a:t>
                      </a:r>
                      <a:endParaRPr lang="en-US" sz="1100"/>
                    </a:p>
                  </a:txBody>
                  <a:tcPr marL="66675" marR="66675" marT="66675" marB="66675"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4900"/>
                        </a:lnSpc>
                        <a:defRPr/>
                      </a:pPr>
                      <a:r>
                        <a:rPr lang="en-US" sz="3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Requirement</a:t>
                      </a:r>
                      <a:endParaRPr lang="en-US" sz="1100"/>
                    </a:p>
                  </a:txBody>
                  <a:tcPr marL="66675" marR="66675" marT="66675" marB="66675"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862145">
                <a:tc>
                  <a:txBody>
                    <a:bodyPr rtlCol="0"/>
                    <a:lstStyle/>
                    <a:p>
                      <a:pPr algn="l">
                        <a:lnSpc>
                          <a:spcPts val="4900"/>
                        </a:lnSpc>
                        <a:defRP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Processor</a:t>
                      </a:r>
                      <a:endParaRPr lang="en-US" sz="1100"/>
                    </a:p>
                  </a:txBody>
                  <a:tcPr marL="66675" marR="66675" marT="66675" marB="66675"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just">
                        <a:lnSpc>
                          <a:spcPts val="4900"/>
                        </a:lnSpc>
                        <a:defRP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11th Gen Intel Core i5-1135G7 @ 2.40GHz</a:t>
                      </a:r>
                      <a:endParaRPr lang="en-US" sz="1100"/>
                    </a:p>
                  </a:txBody>
                  <a:tcPr marL="66675" marR="66675" marT="66675" marB="66675"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888819">
                <a:tc>
                  <a:txBody>
                    <a:bodyPr rtlCol="0"/>
                    <a:lstStyle/>
                    <a:p>
                      <a:pPr algn="l">
                        <a:lnSpc>
                          <a:spcPts val="4900"/>
                        </a:lnSpc>
                        <a:defRP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RAM</a:t>
                      </a:r>
                      <a:endParaRPr lang="en-US" sz="1100"/>
                    </a:p>
                  </a:txBody>
                  <a:tcPr marL="66675" marR="66675" marT="66675" marB="66675"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just">
                        <a:lnSpc>
                          <a:spcPts val="4900"/>
                        </a:lnSpc>
                        <a:defRP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16 GB</a:t>
                      </a:r>
                      <a:endParaRPr lang="en-US" sz="1100"/>
                    </a:p>
                  </a:txBody>
                  <a:tcPr marL="66675" marR="66675" marT="66675" marB="66675"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888819">
                <a:tc>
                  <a:txBody>
                    <a:bodyPr rtlCol="0"/>
                    <a:lstStyle/>
                    <a:p>
                      <a:pPr algn="l">
                        <a:lnSpc>
                          <a:spcPts val="4900"/>
                        </a:lnSpc>
                        <a:defRP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System Type</a:t>
                      </a:r>
                      <a:endParaRPr lang="en-US" sz="1100"/>
                    </a:p>
                  </a:txBody>
                  <a:tcPr marL="66675" marR="66675" marT="66675" marB="66675"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l">
                        <a:lnSpc>
                          <a:spcPts val="4900"/>
                        </a:lnSpc>
                        <a:defRP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64-bit OS, x64-based processo</a:t>
                      </a:r>
                      <a:endParaRPr lang="en-US" sz="1100"/>
                    </a:p>
                  </a:txBody>
                  <a:tcPr marL="66675" marR="66675" marT="66675" marB="66675"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862145">
                <a:tc>
                  <a:txBody>
                    <a:bodyPr rtlCol="0"/>
                    <a:lstStyle/>
                    <a:p>
                      <a:pPr algn="l">
                        <a:lnSpc>
                          <a:spcPts val="4900"/>
                        </a:lnSpc>
                        <a:defRP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Operating System</a:t>
                      </a:r>
                      <a:endParaRPr lang="en-US" sz="1100"/>
                    </a:p>
                  </a:txBody>
                  <a:tcPr marL="66675" marR="66675" marT="66675" marB="66675"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just">
                        <a:lnSpc>
                          <a:spcPts val="4900"/>
                        </a:lnSpc>
                        <a:defRP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Windows 11</a:t>
                      </a:r>
                      <a:endParaRPr lang="en-US" sz="1100"/>
                    </a:p>
                  </a:txBody>
                  <a:tcPr marL="66675" marR="66675" marT="66675" marB="66675"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862145">
                <a:tc>
                  <a:txBody>
                    <a:bodyPr rtlCol="0"/>
                    <a:lstStyle/>
                    <a:p>
                      <a:pPr algn="l">
                        <a:lnSpc>
                          <a:spcPts val="4900"/>
                        </a:lnSpc>
                        <a:defRP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Internet Connectivity</a:t>
                      </a:r>
                      <a:endParaRPr lang="en-US" sz="1100"/>
                    </a:p>
                  </a:txBody>
                  <a:tcPr marL="66675" marR="66675" marT="66675" marB="66675"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just">
                        <a:lnSpc>
                          <a:spcPts val="4900"/>
                        </a:lnSpc>
                        <a:defRP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High-speed internet</a:t>
                      </a:r>
                      <a:endParaRPr lang="en-US" sz="1100"/>
                    </a:p>
                  </a:txBody>
                  <a:tcPr marL="66675" marR="66675" marT="66675" marB="66675"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484805">
                <a:tc>
                  <a:txBody>
                    <a:bodyPr rtlCol="0"/>
                    <a:lstStyle/>
                    <a:p>
                      <a:pPr algn="l">
                        <a:lnSpc>
                          <a:spcPts val="4900"/>
                        </a:lnSpc>
                        <a:defRP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GPU</a:t>
                      </a:r>
                      <a:endParaRPr lang="en-US" sz="1100"/>
                    </a:p>
                  </a:txBody>
                  <a:tcPr marL="66675" marR="66675" marT="66675" marB="66675"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l">
                        <a:lnSpc>
                          <a:spcPts val="4900"/>
                        </a:lnSpc>
                        <a:defRPr/>
                      </a:pPr>
                      <a:r>
                        <a:rPr lang="en-US" sz="3500">
                          <a:solidFill>
                            <a:srgbClr val="000000"/>
                          </a:solidFill>
                          <a:latin typeface="Times New Roman" panose="02020603050405020304"/>
                          <a:ea typeface="Times New Roman" panose="02020603050405020304"/>
                          <a:cs typeface="Times New Roman" panose="02020603050405020304"/>
                          <a:sym typeface="Times New Roman" panose="02020603050405020304"/>
                        </a:rPr>
                        <a:t>A GPU is recommended for faster model training and processing</a:t>
                      </a:r>
                      <a:endParaRPr lang="en-US" sz="1100"/>
                    </a:p>
                  </a:txBody>
                  <a:tcPr marL="66675" marR="66675" marT="66675" marB="66675"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17823</Words>
  <Application>WPS Slides</Application>
  <PresentationFormat>On-screen Show (4:3)</PresentationFormat>
  <Paragraphs>737</Paragraphs>
  <Slides>42</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42</vt:i4>
      </vt:variant>
    </vt:vector>
  </HeadingPairs>
  <TitlesOfParts>
    <vt:vector size="54" baseType="lpstr">
      <vt:lpstr>Arial</vt:lpstr>
      <vt:lpstr>SimSun</vt:lpstr>
      <vt:lpstr>Wingdings</vt:lpstr>
      <vt:lpstr>Times New Roman Bold</vt:lpstr>
      <vt:lpstr>Times New Roman</vt:lpstr>
      <vt:lpstr>Calibri (MS)</vt:lpstr>
      <vt:lpstr>Arial</vt:lpstr>
      <vt:lpstr>Microsoft YaHei</vt:lpstr>
      <vt:lpstr>Arial Unicode MS</vt:lpstr>
      <vt:lpstr>Calibri</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ppt</dc:title>
  <dc:creator/>
  <cp:lastModifiedBy>Esha Thaniya Malla</cp:lastModifiedBy>
  <cp:revision>5</cp:revision>
  <dcterms:created xsi:type="dcterms:W3CDTF">2006-08-16T00:00:00Z</dcterms:created>
  <dcterms:modified xsi:type="dcterms:W3CDTF">2025-04-15T04:00:35Z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CBE6B4A6E12A43E986D77F9773F69E7C_13</vt:lpwstr>
  </property>
  <property fmtid="{D5CDD505-2E9C-101B-9397-08002B2CF9AE}" pid="3" name="KSOProductBuildVer">
    <vt:lpwstr>1033-12.2.0.20795</vt:lpwstr>
  </property>
</Properties>
</file>